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.xml" ContentType="application/vnd.openxmlformats-officedocument.drawingml.chart+xml"/>
  <Override PartName="/ppt/notesSlides/notesSlide55.xml" ContentType="application/vnd.openxmlformats-officedocument.presentationml.notesSlide+xml"/>
  <Override PartName="/ppt/charts/chart2.xml" ContentType="application/vnd.openxmlformats-officedocument.drawingml.chart+xml"/>
  <Override PartName="/ppt/notesSlides/notesSlide56.xml" ContentType="application/vnd.openxmlformats-officedocument.presentationml.notesSlide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handoutMasterIdLst>
    <p:handoutMasterId r:id="rId61"/>
  </p:handout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12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298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ra" initials="" lastIdx="2" clrIdx="0"/>
  <p:cmAuthor id="1" name="User" initials="" lastIdx="2" clrIdx="1"/>
  <p:cmAuthor id="2" name="TL" initials="" lastIdx="2" clrIdx="2"/>
  <p:cmAuthor id="3" name="gw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CDFFD9"/>
    <a:srgbClr val="000099"/>
    <a:srgbClr val="B9FFCA"/>
    <a:srgbClr val="C6FBFE"/>
    <a:srgbClr val="C5F0FF"/>
    <a:srgbClr val="DDF6FF"/>
    <a:srgbClr val="FFBF79"/>
    <a:srgbClr val="FA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8160" autoAdjust="0"/>
  </p:normalViewPr>
  <p:slideViewPr>
    <p:cSldViewPr>
      <p:cViewPr>
        <p:scale>
          <a:sx n="86" d="100"/>
          <a:sy n="86" d="100"/>
        </p:scale>
        <p:origin x="-15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C\Desktop\0627&#38463;&#37096;&#12373;&#12435;&#20869;&#30000;&#12373;&#12435;&#12487;&#12540;&#12479;&#22259;&#2999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C\Desktop\0627&#38463;&#37096;&#12373;&#12435;&#20869;&#30000;&#12373;&#12435;&#12487;&#12540;&#12479;&#22259;&#2999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C\Desktop\0627&#38463;&#37096;&#12373;&#12435;&#20869;&#30000;&#12373;&#12435;&#12487;&#12540;&#12479;&#22259;&#299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グラフ基準!$G$1:$G$7</c:f>
              <c:strCache>
                <c:ptCount val="1"/>
                <c:pt idx="0">
                  <c:v>Glu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グラフ基準!$F$8:$F$54</c:f>
              <c:numCache>
                <c:formatCode>yyyy/m/d</c:formatCode>
                <c:ptCount val="47"/>
                <c:pt idx="0">
                  <c:v>38071</c:v>
                </c:pt>
                <c:pt idx="1">
                  <c:v>38274</c:v>
                </c:pt>
                <c:pt idx="2">
                  <c:v>38309</c:v>
                </c:pt>
                <c:pt idx="3">
                  <c:v>38414</c:v>
                </c:pt>
                <c:pt idx="4">
                  <c:v>38547</c:v>
                </c:pt>
                <c:pt idx="5">
                  <c:v>38624</c:v>
                </c:pt>
                <c:pt idx="7">
                  <c:v>38743</c:v>
                </c:pt>
                <c:pt idx="8">
                  <c:v>38876</c:v>
                </c:pt>
                <c:pt idx="9">
                  <c:v>38989</c:v>
                </c:pt>
                <c:pt idx="10">
                  <c:v>38743</c:v>
                </c:pt>
                <c:pt idx="11">
                  <c:v>38876</c:v>
                </c:pt>
                <c:pt idx="12">
                  <c:v>38912</c:v>
                </c:pt>
                <c:pt idx="13">
                  <c:v>38954</c:v>
                </c:pt>
                <c:pt idx="14">
                  <c:v>39454</c:v>
                </c:pt>
                <c:pt idx="15">
                  <c:v>39566</c:v>
                </c:pt>
                <c:pt idx="16">
                  <c:v>39622</c:v>
                </c:pt>
                <c:pt idx="17">
                  <c:v>39678</c:v>
                </c:pt>
                <c:pt idx="18">
                  <c:v>39744</c:v>
                </c:pt>
                <c:pt idx="19">
                  <c:v>39794</c:v>
                </c:pt>
                <c:pt idx="20">
                  <c:v>39854</c:v>
                </c:pt>
                <c:pt idx="21">
                  <c:v>39906</c:v>
                </c:pt>
                <c:pt idx="23">
                  <c:v>40029</c:v>
                </c:pt>
                <c:pt idx="24">
                  <c:v>40061</c:v>
                </c:pt>
                <c:pt idx="25">
                  <c:v>40124</c:v>
                </c:pt>
                <c:pt idx="26">
                  <c:v>40222</c:v>
                </c:pt>
                <c:pt idx="28">
                  <c:v>40287</c:v>
                </c:pt>
                <c:pt idx="29">
                  <c:v>40298</c:v>
                </c:pt>
                <c:pt idx="30">
                  <c:v>40312</c:v>
                </c:pt>
                <c:pt idx="32">
                  <c:v>40340</c:v>
                </c:pt>
                <c:pt idx="33">
                  <c:v>40368</c:v>
                </c:pt>
                <c:pt idx="34">
                  <c:v>40397</c:v>
                </c:pt>
                <c:pt idx="35">
                  <c:v>40411</c:v>
                </c:pt>
                <c:pt idx="36">
                  <c:v>40425</c:v>
                </c:pt>
                <c:pt idx="37">
                  <c:v>40452</c:v>
                </c:pt>
                <c:pt idx="39">
                  <c:v>40494</c:v>
                </c:pt>
                <c:pt idx="40">
                  <c:v>40522</c:v>
                </c:pt>
                <c:pt idx="41">
                  <c:v>40550</c:v>
                </c:pt>
                <c:pt idx="42">
                  <c:v>40584</c:v>
                </c:pt>
                <c:pt idx="43">
                  <c:v>40627</c:v>
                </c:pt>
                <c:pt idx="44">
                  <c:v>40669</c:v>
                </c:pt>
                <c:pt idx="45">
                  <c:v>40756</c:v>
                </c:pt>
                <c:pt idx="46">
                  <c:v>40757</c:v>
                </c:pt>
              </c:numCache>
            </c:numRef>
          </c:cat>
          <c:val>
            <c:numRef>
              <c:f>グラフ基準!$G$8:$G$54</c:f>
              <c:numCache>
                <c:formatCode>General</c:formatCode>
                <c:ptCount val="47"/>
                <c:pt idx="0">
                  <c:v>239</c:v>
                </c:pt>
                <c:pt idx="1">
                  <c:v>443</c:v>
                </c:pt>
                <c:pt idx="2">
                  <c:v>276</c:v>
                </c:pt>
                <c:pt idx="3">
                  <c:v>313</c:v>
                </c:pt>
                <c:pt idx="4">
                  <c:v>277</c:v>
                </c:pt>
                <c:pt idx="5">
                  <c:v>285</c:v>
                </c:pt>
                <c:pt idx="7">
                  <c:v>305</c:v>
                </c:pt>
                <c:pt idx="8">
                  <c:v>333</c:v>
                </c:pt>
                <c:pt idx="9">
                  <c:v>285</c:v>
                </c:pt>
                <c:pt idx="10">
                  <c:v>305</c:v>
                </c:pt>
                <c:pt idx="11">
                  <c:v>333</c:v>
                </c:pt>
                <c:pt idx="12">
                  <c:v>333</c:v>
                </c:pt>
                <c:pt idx="13">
                  <c:v>343</c:v>
                </c:pt>
                <c:pt idx="14">
                  <c:v>208</c:v>
                </c:pt>
                <c:pt idx="15">
                  <c:v>323</c:v>
                </c:pt>
                <c:pt idx="16">
                  <c:v>299</c:v>
                </c:pt>
                <c:pt idx="17">
                  <c:v>242</c:v>
                </c:pt>
                <c:pt idx="18">
                  <c:v>306</c:v>
                </c:pt>
                <c:pt idx="19">
                  <c:v>337</c:v>
                </c:pt>
                <c:pt idx="20">
                  <c:v>186</c:v>
                </c:pt>
                <c:pt idx="21">
                  <c:v>221</c:v>
                </c:pt>
                <c:pt idx="23">
                  <c:v>173</c:v>
                </c:pt>
                <c:pt idx="24">
                  <c:v>325</c:v>
                </c:pt>
                <c:pt idx="25">
                  <c:v>373</c:v>
                </c:pt>
                <c:pt idx="26">
                  <c:v>317</c:v>
                </c:pt>
                <c:pt idx="28">
                  <c:v>275</c:v>
                </c:pt>
                <c:pt idx="29">
                  <c:v>208</c:v>
                </c:pt>
                <c:pt idx="30">
                  <c:v>98</c:v>
                </c:pt>
                <c:pt idx="32">
                  <c:v>189</c:v>
                </c:pt>
                <c:pt idx="33">
                  <c:v>110</c:v>
                </c:pt>
                <c:pt idx="34">
                  <c:v>107</c:v>
                </c:pt>
                <c:pt idx="35">
                  <c:v>122</c:v>
                </c:pt>
                <c:pt idx="36">
                  <c:v>94</c:v>
                </c:pt>
                <c:pt idx="37">
                  <c:v>98</c:v>
                </c:pt>
                <c:pt idx="39">
                  <c:v>87</c:v>
                </c:pt>
                <c:pt idx="40">
                  <c:v>88</c:v>
                </c:pt>
                <c:pt idx="41">
                  <c:v>92</c:v>
                </c:pt>
                <c:pt idx="42">
                  <c:v>101</c:v>
                </c:pt>
                <c:pt idx="43">
                  <c:v>100</c:v>
                </c:pt>
                <c:pt idx="44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83264"/>
        <c:axId val="96884928"/>
      </c:lineChart>
      <c:dateAx>
        <c:axId val="99083264"/>
        <c:scaling>
          <c:orientation val="minMax"/>
          <c:max val="40757"/>
          <c:min val="37987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6884928"/>
        <c:crosses val="autoZero"/>
        <c:auto val="1"/>
        <c:lblOffset val="100"/>
        <c:baseTimeUnit val="days"/>
      </c:dateAx>
      <c:valAx>
        <c:axId val="96884928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9083264"/>
        <c:crosses val="autoZero"/>
        <c:crossBetween val="between"/>
        <c:majorUnit val="100"/>
        <c:min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A1c!$H$1:$H$7</c:f>
              <c:strCache>
                <c:ptCount val="1"/>
                <c:pt idx="0">
                  <c:v>A1c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A1c!$F$8:$F$54</c:f>
              <c:numCache>
                <c:formatCode>yyyy/m/d</c:formatCode>
                <c:ptCount val="47"/>
                <c:pt idx="0">
                  <c:v>38071</c:v>
                </c:pt>
                <c:pt idx="1">
                  <c:v>38274</c:v>
                </c:pt>
                <c:pt idx="2">
                  <c:v>38309</c:v>
                </c:pt>
                <c:pt idx="3">
                  <c:v>38414</c:v>
                </c:pt>
                <c:pt idx="4">
                  <c:v>38547</c:v>
                </c:pt>
                <c:pt idx="5">
                  <c:v>38624</c:v>
                </c:pt>
                <c:pt idx="6">
                  <c:v>38703</c:v>
                </c:pt>
                <c:pt idx="7">
                  <c:v>38743</c:v>
                </c:pt>
                <c:pt idx="8">
                  <c:v>38876</c:v>
                </c:pt>
                <c:pt idx="9">
                  <c:v>38989</c:v>
                </c:pt>
                <c:pt idx="10">
                  <c:v>38743</c:v>
                </c:pt>
                <c:pt idx="11">
                  <c:v>38876</c:v>
                </c:pt>
                <c:pt idx="12">
                  <c:v>38912</c:v>
                </c:pt>
                <c:pt idx="13">
                  <c:v>38954</c:v>
                </c:pt>
                <c:pt idx="14">
                  <c:v>39454</c:v>
                </c:pt>
                <c:pt idx="15">
                  <c:v>39566</c:v>
                </c:pt>
                <c:pt idx="16">
                  <c:v>39622</c:v>
                </c:pt>
                <c:pt idx="17">
                  <c:v>39678</c:v>
                </c:pt>
                <c:pt idx="18">
                  <c:v>39744</c:v>
                </c:pt>
                <c:pt idx="19">
                  <c:v>39794</c:v>
                </c:pt>
                <c:pt idx="20">
                  <c:v>39854</c:v>
                </c:pt>
                <c:pt idx="21">
                  <c:v>39906</c:v>
                </c:pt>
                <c:pt idx="23">
                  <c:v>40029</c:v>
                </c:pt>
                <c:pt idx="24">
                  <c:v>40061</c:v>
                </c:pt>
                <c:pt idx="25">
                  <c:v>40124</c:v>
                </c:pt>
                <c:pt idx="26">
                  <c:v>40222</c:v>
                </c:pt>
                <c:pt idx="28">
                  <c:v>40287</c:v>
                </c:pt>
                <c:pt idx="30">
                  <c:v>40312</c:v>
                </c:pt>
                <c:pt idx="32">
                  <c:v>40340</c:v>
                </c:pt>
                <c:pt idx="33">
                  <c:v>40368</c:v>
                </c:pt>
                <c:pt idx="34">
                  <c:v>40397</c:v>
                </c:pt>
                <c:pt idx="36">
                  <c:v>40425</c:v>
                </c:pt>
                <c:pt idx="37">
                  <c:v>40452</c:v>
                </c:pt>
                <c:pt idx="39">
                  <c:v>40494</c:v>
                </c:pt>
                <c:pt idx="40">
                  <c:v>40522</c:v>
                </c:pt>
                <c:pt idx="41">
                  <c:v>40550</c:v>
                </c:pt>
                <c:pt idx="42">
                  <c:v>40584</c:v>
                </c:pt>
                <c:pt idx="43">
                  <c:v>40627</c:v>
                </c:pt>
                <c:pt idx="44">
                  <c:v>40669</c:v>
                </c:pt>
                <c:pt idx="45">
                  <c:v>40756</c:v>
                </c:pt>
                <c:pt idx="46">
                  <c:v>40757</c:v>
                </c:pt>
              </c:numCache>
            </c:numRef>
          </c:cat>
          <c:val>
            <c:numRef>
              <c:f>A1c!$H$8:$H$54</c:f>
              <c:numCache>
                <c:formatCode>General</c:formatCode>
                <c:ptCount val="47"/>
                <c:pt idx="0">
                  <c:v>7.1</c:v>
                </c:pt>
                <c:pt idx="1">
                  <c:v>9.8000000000000007</c:v>
                </c:pt>
                <c:pt idx="2">
                  <c:v>9.5</c:v>
                </c:pt>
                <c:pt idx="3">
                  <c:v>8.8000000000000007</c:v>
                </c:pt>
                <c:pt idx="4">
                  <c:v>9.9</c:v>
                </c:pt>
                <c:pt idx="5">
                  <c:v>8</c:v>
                </c:pt>
                <c:pt idx="6">
                  <c:v>8.8000000000000007</c:v>
                </c:pt>
                <c:pt idx="7">
                  <c:v>9.2000000000000011</c:v>
                </c:pt>
                <c:pt idx="8">
                  <c:v>9.7000000000000011</c:v>
                </c:pt>
                <c:pt idx="9">
                  <c:v>8</c:v>
                </c:pt>
                <c:pt idx="10">
                  <c:v>9.2000000000000011</c:v>
                </c:pt>
                <c:pt idx="11">
                  <c:v>9.7000000000000011</c:v>
                </c:pt>
                <c:pt idx="12">
                  <c:v>9.4</c:v>
                </c:pt>
                <c:pt idx="13">
                  <c:v>9.7000000000000011</c:v>
                </c:pt>
                <c:pt idx="14">
                  <c:v>7.5</c:v>
                </c:pt>
                <c:pt idx="15">
                  <c:v>9</c:v>
                </c:pt>
                <c:pt idx="16">
                  <c:v>8.2000000000000011</c:v>
                </c:pt>
                <c:pt idx="17">
                  <c:v>7.6</c:v>
                </c:pt>
                <c:pt idx="18">
                  <c:v>7.5</c:v>
                </c:pt>
                <c:pt idx="19">
                  <c:v>8.1</c:v>
                </c:pt>
                <c:pt idx="20">
                  <c:v>8.4</c:v>
                </c:pt>
                <c:pt idx="21">
                  <c:v>8.2000000000000011</c:v>
                </c:pt>
                <c:pt idx="23">
                  <c:v>7.8</c:v>
                </c:pt>
                <c:pt idx="24">
                  <c:v>7.8</c:v>
                </c:pt>
                <c:pt idx="25">
                  <c:v>8.3000000000000007</c:v>
                </c:pt>
                <c:pt idx="26">
                  <c:v>9</c:v>
                </c:pt>
                <c:pt idx="28">
                  <c:v>8.6</c:v>
                </c:pt>
                <c:pt idx="30">
                  <c:v>7.5</c:v>
                </c:pt>
                <c:pt idx="32">
                  <c:v>6.4</c:v>
                </c:pt>
                <c:pt idx="33">
                  <c:v>5.7</c:v>
                </c:pt>
                <c:pt idx="34">
                  <c:v>5.3</c:v>
                </c:pt>
                <c:pt idx="36">
                  <c:v>5.2</c:v>
                </c:pt>
                <c:pt idx="37">
                  <c:v>5.3</c:v>
                </c:pt>
                <c:pt idx="39">
                  <c:v>5</c:v>
                </c:pt>
                <c:pt idx="40">
                  <c:v>4.9000000000000004</c:v>
                </c:pt>
                <c:pt idx="41">
                  <c:v>4.8</c:v>
                </c:pt>
                <c:pt idx="42">
                  <c:v>4.9000000000000004</c:v>
                </c:pt>
                <c:pt idx="43">
                  <c:v>4.8</c:v>
                </c:pt>
                <c:pt idx="44">
                  <c:v>4.9000000000000004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62688"/>
        <c:axId val="98443840"/>
      </c:lineChart>
      <c:dateAx>
        <c:axId val="99762688"/>
        <c:scaling>
          <c:orientation val="minMax"/>
          <c:max val="40757"/>
          <c:min val="37987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8443840"/>
        <c:crosses val="autoZero"/>
        <c:auto val="1"/>
        <c:lblOffset val="100"/>
        <c:baseTimeUnit val="days"/>
      </c:dateAx>
      <c:valAx>
        <c:axId val="98443840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9762688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'γ-GT'!$I$1:$I$7</c:f>
              <c:strCache>
                <c:ptCount val="1"/>
                <c:pt idx="0">
                  <c:v>γ-GTP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'γ-GT'!$F$8:$F$54</c:f>
              <c:numCache>
                <c:formatCode>yyyy/m/d</c:formatCode>
                <c:ptCount val="47"/>
                <c:pt idx="0">
                  <c:v>38071</c:v>
                </c:pt>
                <c:pt idx="1">
                  <c:v>38274</c:v>
                </c:pt>
                <c:pt idx="2">
                  <c:v>38309</c:v>
                </c:pt>
                <c:pt idx="3">
                  <c:v>38414</c:v>
                </c:pt>
                <c:pt idx="4">
                  <c:v>38547</c:v>
                </c:pt>
                <c:pt idx="5">
                  <c:v>38624</c:v>
                </c:pt>
                <c:pt idx="6">
                  <c:v>38703</c:v>
                </c:pt>
                <c:pt idx="7">
                  <c:v>38743</c:v>
                </c:pt>
                <c:pt idx="8">
                  <c:v>38876</c:v>
                </c:pt>
                <c:pt idx="9">
                  <c:v>38989</c:v>
                </c:pt>
                <c:pt idx="10">
                  <c:v>38743</c:v>
                </c:pt>
                <c:pt idx="11">
                  <c:v>38876</c:v>
                </c:pt>
                <c:pt idx="12">
                  <c:v>38912</c:v>
                </c:pt>
                <c:pt idx="15">
                  <c:v>39566</c:v>
                </c:pt>
                <c:pt idx="16">
                  <c:v>39622</c:v>
                </c:pt>
                <c:pt idx="17">
                  <c:v>39678</c:v>
                </c:pt>
                <c:pt idx="18">
                  <c:v>39744</c:v>
                </c:pt>
                <c:pt idx="19">
                  <c:v>39794</c:v>
                </c:pt>
                <c:pt idx="20">
                  <c:v>39854</c:v>
                </c:pt>
                <c:pt idx="21">
                  <c:v>39906</c:v>
                </c:pt>
                <c:pt idx="26">
                  <c:v>40222</c:v>
                </c:pt>
                <c:pt idx="28">
                  <c:v>40287</c:v>
                </c:pt>
                <c:pt idx="30">
                  <c:v>40312</c:v>
                </c:pt>
                <c:pt idx="32">
                  <c:v>40340</c:v>
                </c:pt>
                <c:pt idx="33">
                  <c:v>40368</c:v>
                </c:pt>
                <c:pt idx="34">
                  <c:v>40397</c:v>
                </c:pt>
                <c:pt idx="36">
                  <c:v>40425</c:v>
                </c:pt>
                <c:pt idx="37">
                  <c:v>40452</c:v>
                </c:pt>
                <c:pt idx="39">
                  <c:v>40494</c:v>
                </c:pt>
                <c:pt idx="40">
                  <c:v>40522</c:v>
                </c:pt>
                <c:pt idx="41">
                  <c:v>40550</c:v>
                </c:pt>
                <c:pt idx="42">
                  <c:v>40584</c:v>
                </c:pt>
                <c:pt idx="43">
                  <c:v>40627</c:v>
                </c:pt>
              </c:numCache>
            </c:numRef>
          </c:cat>
          <c:val>
            <c:numRef>
              <c:f>'γ-GT'!$I$8:$I$54</c:f>
              <c:numCache>
                <c:formatCode>General</c:formatCode>
                <c:ptCount val="47"/>
                <c:pt idx="0">
                  <c:v>89</c:v>
                </c:pt>
                <c:pt idx="1">
                  <c:v>170</c:v>
                </c:pt>
                <c:pt idx="2">
                  <c:v>146</c:v>
                </c:pt>
                <c:pt idx="3">
                  <c:v>166</c:v>
                </c:pt>
                <c:pt idx="4">
                  <c:v>123</c:v>
                </c:pt>
                <c:pt idx="5">
                  <c:v>115</c:v>
                </c:pt>
                <c:pt idx="6">
                  <c:v>148</c:v>
                </c:pt>
                <c:pt idx="7">
                  <c:v>134</c:v>
                </c:pt>
                <c:pt idx="8">
                  <c:v>141</c:v>
                </c:pt>
                <c:pt idx="9">
                  <c:v>115</c:v>
                </c:pt>
                <c:pt idx="10">
                  <c:v>134</c:v>
                </c:pt>
                <c:pt idx="11">
                  <c:v>141</c:v>
                </c:pt>
                <c:pt idx="12">
                  <c:v>151</c:v>
                </c:pt>
                <c:pt idx="15">
                  <c:v>162</c:v>
                </c:pt>
                <c:pt idx="16">
                  <c:v>133</c:v>
                </c:pt>
                <c:pt idx="17">
                  <c:v>147</c:v>
                </c:pt>
                <c:pt idx="18">
                  <c:v>151</c:v>
                </c:pt>
                <c:pt idx="19">
                  <c:v>141</c:v>
                </c:pt>
                <c:pt idx="20">
                  <c:v>157</c:v>
                </c:pt>
                <c:pt idx="21">
                  <c:v>144</c:v>
                </c:pt>
                <c:pt idx="26">
                  <c:v>147</c:v>
                </c:pt>
                <c:pt idx="28">
                  <c:v>135</c:v>
                </c:pt>
                <c:pt idx="30">
                  <c:v>110</c:v>
                </c:pt>
                <c:pt idx="32">
                  <c:v>101</c:v>
                </c:pt>
                <c:pt idx="33">
                  <c:v>59</c:v>
                </c:pt>
                <c:pt idx="34">
                  <c:v>160</c:v>
                </c:pt>
                <c:pt idx="35">
                  <c:v>145</c:v>
                </c:pt>
                <c:pt idx="36">
                  <c:v>92</c:v>
                </c:pt>
                <c:pt idx="37">
                  <c:v>61</c:v>
                </c:pt>
                <c:pt idx="39">
                  <c:v>37</c:v>
                </c:pt>
                <c:pt idx="40">
                  <c:v>27</c:v>
                </c:pt>
                <c:pt idx="41">
                  <c:v>21</c:v>
                </c:pt>
                <c:pt idx="42">
                  <c:v>29</c:v>
                </c:pt>
                <c:pt idx="43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82496"/>
        <c:axId val="98446144"/>
      </c:lineChart>
      <c:dateAx>
        <c:axId val="99882496"/>
        <c:scaling>
          <c:orientation val="minMax"/>
          <c:max val="40757"/>
          <c:min val="37987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8446144"/>
        <c:crosses val="autoZero"/>
        <c:auto val="1"/>
        <c:lblOffset val="100"/>
        <c:baseTimeUnit val="days"/>
      </c:dateAx>
      <c:valAx>
        <c:axId val="98446144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99882496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fld id="{6EF7DB7B-E6A2-4EE2-A235-292DB548FCB1}" type="datetimeFigureOut">
              <a:rPr lang="ja-JP" altLang="en-US"/>
              <a:pPr>
                <a:defRPr/>
              </a:pPr>
              <a:t>2013/6/10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fld id="{67C22934-F14F-45F6-8AFE-5698DFC24A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565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fld id="{41C6AED3-4A4C-4E60-B774-31EFDF44531D}" type="datetimeFigureOut">
              <a:rPr lang="ja-JP" altLang="en-US"/>
              <a:pPr>
                <a:defRPr/>
              </a:pPr>
              <a:t>2013/6/10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fld id="{BDA5AE0E-9CAF-43F0-918E-DCEB967116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40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2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09935-9B29-460B-B35B-D20F96B0FB88}" type="slidenum">
              <a:rPr lang="ja-JP" altLang="en-US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C6A7EE-2755-46F2-85ED-CB1930C66620}" type="slidenum">
              <a:rPr lang="zh-CN" altLang="en-US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154DE8-0482-4A6A-B208-A0C64E504F78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27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63F35-C2CB-4DD3-BCEF-19E8C374D6C6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48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B315E4-78C3-4BB0-AE3A-AC2A1AE9A6DC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68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B8008E-752F-4A84-AB9A-D64014373B05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89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F06308-F4AF-4F11-92FE-F8608A1028BE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09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5F548-846D-4423-9B50-5843AEF3D4DD}" type="slidenum">
              <a:rPr lang="zh-CN" altLang="en-US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40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C996CC-1483-4EB2-B1F2-B20FB9621039}" type="slidenum">
              <a:rPr lang="zh-CN" altLang="en-US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41AFE2-CE1F-46E1-A172-534A77C0FE00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81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449CE-F902-4256-A23D-4EECDFC5667E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2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D8D2B-66C6-4F4F-A13C-ED839518275E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01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17AE7-865B-4B96-B5D6-4B6F56B5EB2C}" type="slidenum">
              <a:rPr lang="zh-CN" altLang="en-US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222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5487F-8EA1-4C5D-B9AA-D50BBF133637}" type="slidenum">
              <a:rPr lang="ja-JP" altLang="en-US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D13905-EAB6-471A-935E-A9BECDD38085}" type="slidenum">
              <a:rPr lang="ja-JP" altLang="en-US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268763-73C1-415C-93F8-D8238CEBFFC3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ACE907-5195-4F9F-9A90-90428D50F9AF}" type="slidenum">
              <a:rPr lang="ja-JP" altLang="en-US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04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F13E24-D1C9-4DCE-B11D-C684E9EB959E}" type="slidenum">
              <a:rPr lang="zh-CN" altLang="en-US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24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C846D-5FDC-45B5-8CB6-58A316E81690}" type="slidenum">
              <a:rPr lang="zh-CN" altLang="en-US" smtClean="0"/>
              <a:pPr/>
              <a:t>26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645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5152B4-FFD7-4FBD-B7BF-729DD140040D}" type="slidenum">
              <a:rPr lang="ja-JP" altLang="en-US" smtClean="0"/>
              <a:pPr/>
              <a:t>27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665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F4D98-A89B-43EE-A5F1-EDF5B4A97A55}" type="slidenum">
              <a:rPr lang="ja-JP" altLang="en-US" smtClean="0"/>
              <a:pPr/>
              <a:t>28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686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E3C53E-1415-4774-9918-7D8D0C3534CB}" type="slidenum">
              <a:rPr lang="ja-JP" altLang="en-US" smtClean="0"/>
              <a:pPr/>
              <a:t>29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43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4C3A49-DE43-4510-B00F-9913B37A787C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706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21B82-33F6-48BC-9CB7-80BB97A5EDDD}" type="slidenum">
              <a:rPr lang="ja-JP" altLang="en-US" smtClean="0"/>
              <a:pPr/>
              <a:t>30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27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6B176-294E-44ED-8642-B725C5087978}" type="slidenum">
              <a:rPr lang="zh-CN" altLang="en-US" smtClean="0"/>
              <a:pPr/>
              <a:t>31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47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0AE191-94DB-4525-B931-0123BFAE72A5}" type="slidenum">
              <a:rPr lang="zh-CN" altLang="en-US" smtClean="0"/>
              <a:pPr/>
              <a:t>32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768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CF9D2-BA30-40A8-9375-728A5408BE2F}" type="slidenum">
              <a:rPr lang="ja-JP" altLang="en-US" smtClean="0"/>
              <a:pPr/>
              <a:t>33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885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D1308-703B-407D-8459-C70F865D81DB}" type="slidenum">
              <a:rPr lang="zh-CN" altLang="en-US" smtClean="0"/>
              <a:pPr/>
              <a:t>34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808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45D5C-225F-4AC5-AB7A-945C8968FA20}" type="slidenum">
              <a:rPr lang="ja-JP" altLang="en-US" smtClean="0"/>
              <a:pPr/>
              <a:t>35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8294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EBB0DF-9AA0-4C01-9A47-0F838ACE8719}" type="slidenum">
              <a:rPr lang="ja-JP" altLang="en-US" smtClean="0"/>
              <a:pPr/>
              <a:t>36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8499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9B4755-9049-4CF2-8ED6-C334DFC4BDAA}" type="slidenum">
              <a:rPr lang="ja-JP" altLang="en-US" smtClean="0"/>
              <a:pPr/>
              <a:t>37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870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B56D9D-E501-403D-A1B1-15DAFA650D88}" type="slidenum">
              <a:rPr lang="ja-JP" altLang="en-US" smtClean="0"/>
              <a:pPr/>
              <a:t>38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890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D6CBC1-CC1E-4E05-8734-C78ABA78708B}" type="slidenum">
              <a:rPr lang="ja-JP" altLang="en-US" smtClean="0"/>
              <a:pPr/>
              <a:t>39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F32C1-B716-4D60-BE82-BD84297E9A68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911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C7F5BD-8A52-49C1-B49F-C6BA37D3947A}" type="slidenum">
              <a:rPr lang="ja-JP" altLang="en-US" smtClean="0"/>
              <a:pPr/>
              <a:t>40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931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30DD9E-30AA-4690-83F3-2FB3DF8736F1}" type="slidenum">
              <a:rPr lang="ja-JP" altLang="en-US" smtClean="0"/>
              <a:pPr/>
              <a:t>41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952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08E13-5FF4-457A-88E7-330EA409093C}" type="slidenum">
              <a:rPr lang="ja-JP" altLang="en-US" smtClean="0"/>
              <a:pPr/>
              <a:t>42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972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2AF0D7-2FD5-47A3-B7F4-E46AE127D3CF}" type="slidenum">
              <a:rPr lang="ja-JP" altLang="en-US" smtClean="0"/>
              <a:pPr/>
              <a:t>43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993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7AD72-E04D-4A91-8ABF-477B9E47E5A4}" type="slidenum">
              <a:rPr lang="ja-JP" altLang="en-US" smtClean="0"/>
              <a:pPr/>
              <a:t>44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13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93F39B-DCAF-4DB8-97E3-E19B55609C64}" type="slidenum">
              <a:rPr lang="ja-JP" altLang="en-US" smtClean="0"/>
              <a:pPr/>
              <a:t>45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342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BC75E-2C16-4753-999B-E7D48FB99838}" type="slidenum">
              <a:rPr lang="ja-JP" altLang="en-US" smtClean="0"/>
              <a:pPr/>
              <a:t>46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54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BD40E-FD8A-4B01-80B9-BF0EE97F0ECD}" type="slidenum">
              <a:rPr lang="ja-JP" altLang="en-US" smtClean="0"/>
              <a:pPr/>
              <a:t>47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75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034826-20CE-4491-9214-12E302884300}" type="slidenum">
              <a:rPr lang="ja-JP" altLang="en-US" smtClean="0"/>
              <a:pPr/>
              <a:t>48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95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3E0E72-E5DB-4770-AFB2-E9FD00041CD3}" type="slidenum">
              <a:rPr lang="ja-JP" altLang="en-US" smtClean="0"/>
              <a:pPr/>
              <a:t>49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AB4BE3-CB40-493E-8D72-4809DA183C04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16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85B26-5C16-4262-A872-E0401451491F}" type="slidenum">
              <a:rPr lang="ja-JP" altLang="en-US" smtClean="0"/>
              <a:pPr/>
              <a:t>50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36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C09FC-CE64-4BD2-B03D-ED6BC7F1CC52}" type="slidenum">
              <a:rPr lang="ja-JP" altLang="en-US" smtClean="0"/>
              <a:pPr/>
              <a:t>51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57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01716-6231-4CF5-AF66-6E6CDDA175EB}" type="slidenum">
              <a:rPr lang="ja-JP" altLang="en-US" smtClean="0"/>
              <a:pPr/>
              <a:t>52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77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BBF0F-1C9C-412E-AE55-96A2BE01142B}" type="slidenum">
              <a:rPr lang="ja-JP" altLang="en-US" smtClean="0"/>
              <a:pPr/>
              <a:t>53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98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A06F13-9170-4868-8B5E-73BB2B22C9F9}" type="slidenum">
              <a:rPr lang="ja-JP" altLang="en-US" smtClean="0"/>
              <a:pPr/>
              <a:t>54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18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5FAF9F-747B-4BA1-A37C-FC9FC56A4C7B}" type="slidenum">
              <a:rPr lang="ja-JP" altLang="en-US" smtClean="0"/>
              <a:pPr/>
              <a:t>55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39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48B3A-5569-47BE-A9B9-FFE1F47C88A2}" type="slidenum">
              <a:rPr lang="ja-JP" altLang="en-US" smtClean="0"/>
              <a:pPr/>
              <a:t>56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ECE067-B632-425E-84FB-A0A241A7E0C4}" type="slidenum">
              <a:rPr lang="en-US" altLang="ja-JP" smtClean="0">
                <a:latin typeface="Arial" charset="0"/>
              </a:rPr>
              <a:pPr/>
              <a:t>57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latin typeface="Arial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80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A65931-D003-45FB-AF4C-A2C3E61283EA}" type="slidenum">
              <a:rPr lang="ja-JP" altLang="en-US" smtClean="0"/>
              <a:pPr/>
              <a:t>58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55CB2-8C9F-428C-946A-A854C2873156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531" name="スライド番号プレースホルダ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AA80D337-FB54-406E-96E6-1D1A81BAF0DD}" type="slidenum">
              <a:rPr kumimoji="0" lang="ja-JP" altLang="en-US" sz="1200">
                <a:latin typeface="ＭＳ Ｐ明朝" pitchFamily="18" charset="-128"/>
                <a:ea typeface="ＭＳ Ｐ明朝" pitchFamily="18" charset="-128"/>
              </a:rPr>
              <a:pPr algn="r"/>
              <a:t>7</a:t>
            </a:fld>
            <a:endParaRPr kumimoji="0" lang="en-US" altLang="ja-JP" sz="120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579" name="スライド番号プレースホルダ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CC45E480-C5CD-47DB-AA92-734E7F6F1CBA}" type="slidenum">
              <a:rPr kumimoji="0" lang="ja-JP" altLang="en-US" sz="1200">
                <a:latin typeface="ＭＳ Ｐ明朝" pitchFamily="18" charset="-128"/>
                <a:ea typeface="ＭＳ Ｐ明朝" pitchFamily="18" charset="-128"/>
              </a:rPr>
              <a:pPr algn="r"/>
              <a:t>8</a:t>
            </a:fld>
            <a:endParaRPr kumimoji="0" lang="en-US" altLang="ja-JP" sz="120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6627" name="スライド番号プレースホルダ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85F353F7-D31C-47E7-9D4B-E0DF7344F099}" type="slidenum">
              <a:rPr kumimoji="0" lang="ja-JP" altLang="en-US" sz="1200">
                <a:latin typeface="ＭＳ Ｐ明朝" pitchFamily="18" charset="-128"/>
                <a:ea typeface="ＭＳ Ｐ明朝" pitchFamily="18" charset="-128"/>
              </a:rPr>
              <a:pPr algn="r"/>
              <a:t>9</a:t>
            </a:fld>
            <a:endParaRPr kumimoji="0" lang="en-US" altLang="ja-JP" sz="120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4" descr="Layout B (Chinese)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795963" y="5876925"/>
            <a:ext cx="31321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81AE33-5FB9-439C-8B76-F10249D27BE6}" type="slidenum">
              <a:rPr lang="en-US" altLang="ja-JP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3274" y="260350"/>
            <a:ext cx="7149611" cy="6477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915866" y="1700214"/>
            <a:ext cx="6934200" cy="4230687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A3610C-E7D5-4052-BC41-66668C50A40B}" type="datetimeFigureOut">
              <a:rPr lang="ja-JP" altLang="en-US"/>
              <a:pPr>
                <a:defRPr/>
              </a:pPr>
              <a:t>2013/6/10</a:t>
            </a:fld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F8BBC6-F37F-4466-AE8B-10CFCB2918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ayout B (Chinese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876925"/>
            <a:ext cx="31321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  <a:prstGeom prst="rect">
            <a:avLst/>
          </a:prstGeom>
        </p:spPr>
        <p:txBody>
          <a:bodyPr/>
          <a:lstStyle>
            <a:lvl1pPr algn="l" latinLnBrk="0">
              <a:defRPr kumimoji="1" lang="ja-JP" sz="7200" cap="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latinLnBrk="0">
              <a:spcAft>
                <a:spcPts val="0"/>
              </a:spcAft>
              <a:buNone/>
              <a:defRPr kumimoji="1" lang="ja-JP"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23F85"/>
        </a:buClr>
        <a:buSzPct val="128000"/>
        <a:buFont typeface="Georgia" pitchFamily="18" charset="0"/>
        <a:buChar char="*"/>
        <a:defRPr kumimoji="1"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HGｺﾞｼｯｸM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23F85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/>
          <a:cs typeface="HGｺﾞｼｯｸM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23F85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/>
          <a:cs typeface="HGｺﾞｼｯｸM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23F85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/>
          <a:cs typeface="HGｺﾞｼｯｸM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23F85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/>
          <a:cs typeface="HGｺﾞｼｯｸM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823F85"/>
        </a:buClr>
        <a:buSzPct val="130000"/>
        <a:buFont typeface="Georgia" pitchFamily="18" charset="0"/>
        <a:buChar char="*"/>
        <a:defRPr kumimoji="1" sz="2200" kern="1200">
          <a:solidFill>
            <a:srgbClr val="404040"/>
          </a:solidFill>
          <a:latin typeface="+mn-lt"/>
          <a:ea typeface="+mn-ea"/>
          <a:cs typeface="HGｺﾞｼｯｸM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823F85"/>
        </a:buClr>
        <a:buSzPct val="130000"/>
        <a:buFont typeface="Georgia" pitchFamily="18" charset="0"/>
        <a:buChar char="*"/>
        <a:defRPr kumimoji="1" sz="2000" kern="1200">
          <a:solidFill>
            <a:srgbClr val="404040"/>
          </a:solidFill>
          <a:latin typeface="+mn-lt"/>
          <a:ea typeface="+mn-ea"/>
          <a:cs typeface="HGｺﾞｼｯｸM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823F85"/>
        </a:buClr>
        <a:buSzPct val="130000"/>
        <a:buFont typeface="Georgia" pitchFamily="18" charset="0"/>
        <a:buChar char="*"/>
        <a:defRPr kumimoji="1" kern="1200">
          <a:solidFill>
            <a:srgbClr val="404040"/>
          </a:solidFill>
          <a:latin typeface="+mn-lt"/>
          <a:ea typeface="+mn-ea"/>
          <a:cs typeface="HGｺﾞｼｯｸM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823F85"/>
        </a:buClr>
        <a:buSzPct val="130000"/>
        <a:buFont typeface="Georgia" pitchFamily="18" charset="0"/>
        <a:buChar char="*"/>
        <a:defRPr kumimoji="1" sz="1600" kern="1200">
          <a:solidFill>
            <a:srgbClr val="404040"/>
          </a:solidFill>
          <a:latin typeface="+mn-lt"/>
          <a:ea typeface="+mn-ea"/>
          <a:cs typeface="HGｺﾞｼｯｸM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823F85"/>
        </a:buClr>
        <a:buSzPct val="130000"/>
        <a:buFont typeface="Georgia" pitchFamily="18" charset="0"/>
        <a:buChar char="*"/>
        <a:defRPr kumimoji="1" sz="1400" kern="1200">
          <a:solidFill>
            <a:srgbClr val="404040"/>
          </a:solidFill>
          <a:latin typeface="+mn-lt"/>
          <a:ea typeface="+mn-ea"/>
          <a:cs typeface="HGｺﾞｼｯｸM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Administrator\&#12487;&#12473;&#12463;&#12488;&#12483;&#12503;\&#38463;&#37096;&#12373;&#12435;ppt&#24046;&#12375;&#36796;&#12415;&#29992;&#21205;&#30011;\&#33853;&#21512;&#27096;_&#25505;&#21462;.mpg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2348880"/>
            <a:ext cx="9144000" cy="2952749"/>
          </a:xfrm>
          <a:prstGeom prst="rect">
            <a:avLst/>
          </a:prstGeom>
        </p:spPr>
        <p:txBody>
          <a:bodyPr/>
          <a:lstStyle/>
          <a:p>
            <a:pPr marL="182880" algn="ctr" eaLnBrk="0" hangingPunct="0">
              <a:buClr>
                <a:srgbClr val="823F85"/>
              </a:buClr>
              <a:buSzPct val="128000"/>
              <a:buFont typeface="Georgia" pitchFamily="18" charset="0"/>
              <a:buNone/>
              <a:defRPr/>
            </a:pPr>
            <a:r>
              <a:rPr lang="zh-CN" alt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SimHei" pitchFamily="49" charset="-122"/>
                <a:ea typeface="SimHei" pitchFamily="49" charset="-122"/>
                <a:cs typeface="HGｺﾞｼｯｸM"/>
              </a:rPr>
              <a:t>使用脂肪干细胞的</a:t>
            </a:r>
            <a:r>
              <a:rPr lang="en-US" altLang="zh-CN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SimHei" pitchFamily="49" charset="-122"/>
                <a:ea typeface="SimHei" pitchFamily="49" charset="-122"/>
                <a:cs typeface="HGｺﾞｼｯｸM"/>
              </a:rPr>
              <a:t/>
            </a:r>
            <a:br>
              <a:rPr lang="en-US" altLang="zh-CN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SimHei" pitchFamily="49" charset="-122"/>
                <a:ea typeface="SimHei" pitchFamily="49" charset="-122"/>
                <a:cs typeface="HGｺﾞｼｯｸM"/>
              </a:rPr>
            </a:br>
            <a:r>
              <a:rPr lang="zh-CN" alt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SimHei" pitchFamily="49" charset="-122"/>
                <a:ea typeface="SimHei" pitchFamily="49" charset="-122"/>
                <a:cs typeface="HGｺﾞｼｯｸM"/>
              </a:rPr>
              <a:t>再生医疗指南</a:t>
            </a:r>
            <a:endParaRPr lang="ja-JP" altLang="ja-JP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64560" y="6029672"/>
            <a:ext cx="2223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功心会　大連</a:t>
            </a:r>
            <a:r>
              <a:rPr lang="ja-JP" altLang="en-US" sz="1400" b="1" dirty="0" smtClean="0"/>
              <a:t>代表処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5830887" cy="5762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脂肪干细胞的优势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11188" y="1052513"/>
            <a:ext cx="7632700" cy="1165225"/>
          </a:xfrm>
          <a:prstGeom prst="roundRect">
            <a:avLst>
              <a:gd name="adj" fmla="val 3444"/>
            </a:avLst>
          </a:prstGeom>
          <a:gradFill rotWithShape="1">
            <a:gsLst>
              <a:gs pos="0">
                <a:srgbClr val="000069"/>
              </a:gs>
              <a:gs pos="100000">
                <a:srgbClr val="0000FF"/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000" b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96913" y="1422400"/>
            <a:ext cx="1416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2088" indent="-192088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骨髓由来</a:t>
            </a:r>
            <a:r>
              <a:rPr lang="zh-CN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</a:t>
            </a:r>
            <a:endParaRPr lang="ja-JP" altLang="en-US" sz="200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346325" y="11414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次获得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50000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个细胞。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其绝大部分成为血液细胞。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采集时必须全身麻醉。</a:t>
            </a:r>
            <a:endParaRPr lang="ja-JP" altLang="en-US" sz="20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611188" y="2349500"/>
            <a:ext cx="7632700" cy="863600"/>
          </a:xfrm>
          <a:prstGeom prst="roundRect">
            <a:avLst>
              <a:gd name="adj" fmla="val 3444"/>
            </a:avLst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728663" y="2576513"/>
            <a:ext cx="17208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2088" indent="-192088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外周血由来</a:t>
            </a:r>
            <a:endParaRPr lang="ja-JP" altLang="en-US" sz="200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2291036" y="2433687"/>
            <a:ext cx="544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次获得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10000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个细胞。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50%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成为器官的细胞，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50%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成为血液细胞。</a:t>
            </a:r>
            <a:endParaRPr lang="ja-JP" altLang="en-US" sz="20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938" y="3429000"/>
            <a:ext cx="7705725" cy="2820988"/>
          </a:xfrm>
          <a:prstGeom prst="roundRect">
            <a:avLst>
              <a:gd name="adj" fmla="val 3444"/>
            </a:avLst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2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733425" y="4625975"/>
            <a:ext cx="1722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2088" indent="-192088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脂肪由来</a:t>
            </a:r>
            <a:endParaRPr lang="ja-JP" altLang="en-US" sz="2000" b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268538" y="3524250"/>
            <a:ext cx="6410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次获得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万个</a:t>
            </a:r>
            <a:r>
              <a:rPr lang="en-US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～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500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万个细胞。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5%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成为血液细胞，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95%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成为器官的细胞。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可容易获得。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大量培养简单。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和骨髓由来干细胞相比，可获得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倍</a:t>
            </a:r>
            <a:r>
              <a:rPr lang="en-US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～</a:t>
            </a:r>
            <a:r>
              <a:rPr lang="en-US" altLang="zh-CN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1000</a:t>
            </a:r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倍数量。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无伦理方面的限制。</a:t>
            </a:r>
          </a:p>
          <a:p>
            <a:r>
              <a:rPr lang="zh-CN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在局部麻醉下就可采集。</a:t>
            </a:r>
            <a:endParaRPr lang="ja-JP" altLang="en-US" sz="20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921625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（２）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“使用脂肪干细胞的再生医疗”的目的</a:t>
            </a:r>
            <a:r>
              <a:rPr lang="zh-CN" altLang="en-US" sz="2800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2800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1/3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29698" name="テキスト ボックス 3"/>
          <p:cNvSpPr txBox="1">
            <a:spLocks noChangeArrowheads="1"/>
          </p:cNvSpPr>
          <p:nvPr/>
        </p:nvSpPr>
        <p:spPr bwMode="auto">
          <a:xfrm>
            <a:off x="857250" y="1357313"/>
            <a:ext cx="77057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　　</a:t>
            </a:r>
            <a:r>
              <a:rPr lang="zh-CN" altLang="zh-CN" sz="2800" dirty="0">
                <a:latin typeface="SimHei" pitchFamily="49" charset="-122"/>
                <a:ea typeface="SimHei" pitchFamily="49" charset="-122"/>
              </a:rPr>
              <a:t>在日本实施的“使用脂肪干细胞的再生医疗”</a:t>
            </a:r>
            <a:r>
              <a:rPr lang="en-US" altLang="zh-CN" sz="2800" dirty="0"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以下称为“本疗法”</a:t>
            </a:r>
            <a:r>
              <a:rPr lang="en-US" altLang="zh-CN" sz="2800" dirty="0"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 ，是以修复失去的器官和组织为未来目标的极有作为的医疗技术。在日本实施再生医疗必须遵守“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有关使用人体干细胞进行临床研究的指南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”和相关法令等，目前，尚未获得日本的监督行政机构厚生劳动省的医药品制造贩卖许可，属于未许可医疗。为此，植入治疗并非是在药事法的框架下进行的，而是在由医师负责实施的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医师法框架下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进行的。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以抗衰老和美容治疗为目的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实施治疗。</a:t>
            </a:r>
          </a:p>
          <a:p>
            <a:endParaRPr lang="en-US" altLang="zh-CN" sz="28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777163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（２）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“使用脂肪干细胞的再生医疗”的目的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2/3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31746" name="テキスト ボックス 3"/>
          <p:cNvSpPr txBox="1">
            <a:spLocks noChangeArrowheads="1"/>
          </p:cNvSpPr>
          <p:nvPr/>
        </p:nvSpPr>
        <p:spPr bwMode="auto">
          <a:xfrm>
            <a:off x="827584" y="1412776"/>
            <a:ext cx="77057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并且，对于其他的无法确定治疗手段的疑难杂症，如果患者充分理解本治疗法，我们也可以考虑给予治疗。</a:t>
            </a: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治疗方法是采集患者的脂肪组织，从采集的脂肪中分离、培养干细胞。针对机体衰老伴有的各种各样的症状，向静脉内或组织内移植干细胞，从而达到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抗衰老（改善生活质量）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的目的。另外，也有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以美容</a:t>
            </a:r>
            <a:r>
              <a:rPr lang="zh-CN" altLang="en-US" sz="2800" dirty="0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为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目的的局部注射（皮下等）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的治疗方法。</a:t>
            </a:r>
            <a:endParaRPr lang="ja-JP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763713" y="1125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712075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（２）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“使用脂肪干细胞的再生医疗”的目的</a:t>
            </a:r>
            <a:r>
              <a:rPr lang="zh-CN" altLang="en-US" sz="2800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2800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3/3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33794" name="テキスト ボックス 3"/>
          <p:cNvSpPr txBox="1">
            <a:spLocks noChangeArrowheads="1"/>
          </p:cNvSpPr>
          <p:nvPr/>
        </p:nvSpPr>
        <p:spPr bwMode="auto">
          <a:xfrm>
            <a:off x="971600" y="1484784"/>
            <a:ext cx="75612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但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是，由于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临床应用时间尚短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所以也存在难以预测疗效的情况，并不能保证一定能达到满意的效果。</a:t>
            </a:r>
            <a:endParaRPr lang="zh-CN" altLang="ja-JP" sz="28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endParaRPr lang="en-US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en-US" altLang="zh-CN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   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在其他治疗优先的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情况下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有时会建议采用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再生医疗以外的治疗方法。</a:t>
            </a: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endParaRPr lang="en-US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我们所介绍的再生医疗，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是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在日本国内遵守厚生劳动省的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指南实施的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使用的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胞是在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安全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性得到充分确保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的专门设施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中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培养的干细胞。</a:t>
            </a:r>
            <a:endParaRPr lang="zh-CN" altLang="en-US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19250" y="12684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80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70837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zh-CN" alt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脂肪干细胞治疗的适应症和可能性</a:t>
            </a: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547813" y="865188"/>
            <a:ext cx="1114425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SimHei" pitchFamily="49" charset="-122"/>
                <a:ea typeface="SimHei" pitchFamily="49" charset="-122"/>
              </a:rPr>
              <a:t>美容方面</a:t>
            </a:r>
            <a:endParaRPr lang="ja-JP" altLang="en-US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6003925" y="865188"/>
            <a:ext cx="1114425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SimHei" pitchFamily="49" charset="-122"/>
                <a:ea typeface="SimHei" pitchFamily="49" charset="-122"/>
              </a:rPr>
              <a:t>医疗方面</a:t>
            </a:r>
            <a:endParaRPr lang="ja-JP" altLang="en-US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779838" y="1416050"/>
            <a:ext cx="5186362" cy="5078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中风（脑梗塞、脑出血）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脊髓损伤、神经功能障碍（脑性麻痹等）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神经系统变性疾病（肌萎缩侧索硬化症（</a:t>
            </a: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ALS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）、帕金森病等）</a:t>
            </a:r>
            <a:endParaRPr lang="en-US" altLang="zh-CN" b="1" dirty="0">
              <a:solidFill>
                <a:srgbClr val="000099"/>
              </a:solidFill>
              <a:latin typeface="SimHei" pitchFamily="49" charset="-122"/>
              <a:ea typeface="SimHei" pitchFamily="49" charset="-122"/>
              <a:cs typeface="HGｺﾞｼｯｸM" pitchFamily="49" charset="-128"/>
            </a:endParaRP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ja-JP" b="1" dirty="0">
                <a:solidFill>
                  <a:srgbClr val="000099"/>
                </a:solidFill>
                <a:ea typeface="SimHei" pitchFamily="49" charset="-122"/>
                <a:cs typeface="HGｺﾞｼｯｸM" pitchFamily="49" charset="-128"/>
              </a:rPr>
              <a:t>风湿性关节炎等自身免疫性疾病</a:t>
            </a:r>
            <a:endParaRPr lang="zh-CN" altLang="en-US" b="1" dirty="0">
              <a:solidFill>
                <a:srgbClr val="000099"/>
              </a:solidFill>
              <a:latin typeface="SimHei" pitchFamily="49" charset="-122"/>
              <a:ea typeface="SimHei" pitchFamily="49" charset="-122"/>
              <a:cs typeface="HGｺﾞｼｯｸM" pitchFamily="49" charset="-128"/>
            </a:endParaRP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ja-JP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过敏性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疾病（哮喘、</a:t>
            </a:r>
            <a:r>
              <a:rPr lang="ja-JP" altLang="en-US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特应性皮炎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肾功能障碍（慢性肾脏病（</a:t>
            </a: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CKD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））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肝功能障碍、肝功能不全（肝硬化）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糖尿病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心肌梗塞、心绞痛、动脉硬化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慢性阻塞性肺疾病（</a:t>
            </a: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COPD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）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炎症性肠疾病：克罗恩病、溃疡性结肠炎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抑郁症、自闭症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牙周病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针对恶性肿瘤的辅助疗法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骨髓移植后的移植物抗宿主病（</a:t>
            </a: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GVHD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）治疗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器官移植时的免疫排斥反应的预防</a:t>
            </a:r>
          </a:p>
          <a:p>
            <a:pPr marL="261938" indent="-261938">
              <a:defRPr/>
            </a:pPr>
            <a:r>
              <a:rPr lang="en-US" altLang="zh-CN" b="1" dirty="0">
                <a:solidFill>
                  <a:srgbClr val="A83832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·</a:t>
            </a:r>
            <a:r>
              <a:rPr lang="zh-CN" altLang="en-US" b="1" dirty="0">
                <a:solidFill>
                  <a:srgbClr val="A83832"/>
                </a:solidFill>
                <a:latin typeface="SimHei" pitchFamily="49" charset="-122"/>
                <a:ea typeface="SimHei" pitchFamily="49" charset="-122"/>
                <a:cs typeface="HGｺﾞｼｯｸM" pitchFamily="49" charset="-128"/>
              </a:rPr>
              <a:t>抗衰老：生活习惯病的预防</a:t>
            </a:r>
            <a:endParaRPr lang="ja-JP" altLang="en-US" b="1" dirty="0">
              <a:solidFill>
                <a:srgbClr val="A83832"/>
              </a:solidFill>
              <a:latin typeface="SimHei" pitchFamily="49" charset="-122"/>
              <a:ea typeface="SimHei" pitchFamily="49" charset="-122"/>
              <a:cs typeface="HGｺﾞｼｯｸM" pitchFamily="49" charset="-128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63525" y="1384300"/>
            <a:ext cx="3302000" cy="1754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皱纹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斑痕 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眼睑下垂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火伤等的瘢痕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生发、育发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·</a:t>
            </a:r>
            <a:r>
              <a:rPr lang="zh-CN" altLang="en-US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乳癌手术后的乳房形成</a:t>
            </a:r>
            <a:endParaRPr lang="en-US" altLang="ja-JP" b="1" dirty="0">
              <a:solidFill>
                <a:srgbClr val="000099"/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pic>
        <p:nvPicPr>
          <p:cNvPr id="7" name="Picture 11" descr="Revercell-美容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3302000" cy="2136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22312" y="4355659"/>
            <a:ext cx="936104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latin typeface="SimHei" pitchFamily="49" charset="-122"/>
                <a:ea typeface="SimHei" pitchFamily="49" charset="-122"/>
              </a:rPr>
              <a:t>颊部消瘦、脸颊凹陷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2656934" y="3674304"/>
            <a:ext cx="648419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dirty="0">
                <a:latin typeface="SimHei" pitchFamily="49" charset="-122"/>
                <a:ea typeface="SimHei" pitchFamily="49" charset="-122"/>
              </a:rPr>
              <a:t>额部皱纹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2627236" y="3989183"/>
            <a:ext cx="82073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800" dirty="0">
                <a:latin typeface="SimHei" pitchFamily="49" charset="-122"/>
                <a:ea typeface="SimHei" pitchFamily="49" charset="-122"/>
              </a:rPr>
              <a:t>眼角、</a:t>
            </a:r>
            <a:r>
              <a:rPr lang="zh-CN" altLang="en-US" sz="800" dirty="0" smtClean="0">
                <a:latin typeface="SimHei" pitchFamily="49" charset="-122"/>
                <a:ea typeface="SimHei" pitchFamily="49" charset="-122"/>
              </a:rPr>
              <a:t>太阳穴凹陷</a:t>
            </a:r>
            <a:endParaRPr lang="en-US" altLang="zh-CN" sz="800" dirty="0" smtClean="0">
              <a:latin typeface="SimHei" pitchFamily="49" charset="-122"/>
              <a:ea typeface="SimHei" pitchFamily="49" charset="-122"/>
            </a:endParaRPr>
          </a:p>
          <a:p>
            <a:endParaRPr lang="zh-CN" altLang="en-US" sz="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2635705" y="4355610"/>
            <a:ext cx="701598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dirty="0">
                <a:latin typeface="SimHei" pitchFamily="2" charset="-122"/>
                <a:ea typeface="SimHei" pitchFamily="2" charset="-122"/>
              </a:rPr>
              <a:t>鼻唇沟</a:t>
            </a:r>
            <a:endParaRPr lang="zh-CN" altLang="en-US" sz="800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2642355" y="4940944"/>
            <a:ext cx="615553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800" dirty="0">
                <a:latin typeface="SimHei" pitchFamily="49" charset="-122"/>
                <a:ea typeface="SimHei" pitchFamily="49" charset="-122"/>
              </a:rPr>
              <a:t>唇部的纵皱纹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7431087" cy="6778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zh-CN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脂肪干细胞的全球疗效动向</a:t>
            </a:r>
          </a:p>
        </p:txBody>
      </p:sp>
      <p:sp>
        <p:nvSpPr>
          <p:cNvPr id="37890" name="テキスト ボックス 5"/>
          <p:cNvSpPr txBox="1">
            <a:spLocks noChangeArrowheads="1"/>
          </p:cNvSpPr>
          <p:nvPr/>
        </p:nvSpPr>
        <p:spPr bwMode="auto">
          <a:xfrm>
            <a:off x="958850" y="6524625"/>
            <a:ext cx="8185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自体（</a:t>
            </a:r>
            <a:r>
              <a:rPr kumimoji="0" lang="en-US" altLang="ja-JP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autologous</a:t>
            </a:r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，</a:t>
            </a:r>
            <a:r>
              <a:rPr kumimoji="0" lang="ja-JP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自己</a:t>
            </a:r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kumimoji="0" lang="zh-CN" altLang="en-US" sz="1100">
                <a:solidFill>
                  <a:srgbClr val="FF0000"/>
                </a:solidFill>
                <a:ea typeface="SimSun" pitchFamily="2" charset="-122"/>
              </a:rPr>
              <a:t>细胞</a:t>
            </a:r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是来自于患者本人，异体</a:t>
            </a:r>
            <a:r>
              <a:rPr kumimoji="0" lang="ja-JP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kumimoji="0" lang="en-US" altLang="ja-JP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allogeneic</a:t>
            </a:r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，同种</a:t>
            </a:r>
            <a:r>
              <a:rPr kumimoji="0" lang="ja-JP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kumimoji="0" lang="zh-CN" altLang="en-US" sz="11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细胞是来源于包括患者家属在内的其他人的细胞</a:t>
            </a:r>
            <a:endParaRPr kumimoji="0" lang="ja-JP" altLang="en-US" sz="11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3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88913"/>
            <a:ext cx="3600450" cy="6842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zh-CN" altLang="en-US" sz="4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共同研究</a:t>
            </a:r>
          </a:p>
        </p:txBody>
      </p:sp>
      <p:graphicFrame>
        <p:nvGraphicFramePr>
          <p:cNvPr id="28749" name="Group 77"/>
          <p:cNvGraphicFramePr>
            <a:graphicFrameLocks noGrp="1"/>
          </p:cNvGraphicFramePr>
          <p:nvPr/>
        </p:nvGraphicFramePr>
        <p:xfrm>
          <a:off x="250825" y="1017588"/>
          <a:ext cx="8640763" cy="4981893"/>
        </p:xfrm>
        <a:graphic>
          <a:graphicData uri="http://schemas.openxmlformats.org/drawingml/2006/table">
            <a:tbl>
              <a:tblPr/>
              <a:tblGrid>
                <a:gridCol w="1439863"/>
                <a:gridCol w="3168650"/>
                <a:gridCol w="2952750"/>
                <a:gridCol w="1079500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领域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对象疾病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共同研究者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组织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・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团体名称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研究类型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神经系统变性疾病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阿尔茨海默病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国立癌研究中心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帕金森病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国立精神神经医疗研究中心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肌萎缩侧索硬化症 （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ALS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）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国立精神神经医疗研究中心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免疫・炎症领域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克隆病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医疗法人）博翔会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皮肤过敏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（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特异性皮炎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顺天堂大学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呼吸系统疾病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慢性阻塞性肺病（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COPD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）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日本大学・福祉医疗大学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肝脏疾病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慢性肝炎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・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肝硬化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九州大学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肾脏疾病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慢性肾病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东北大学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、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田仲北野田医院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神经性疾病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脑梗塞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东京女子医大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、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日本大学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基础研究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脊髓损伤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医疗法人）博翔会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itchFamily="49" charset="-122"/>
                        <a:ea typeface="SimHei" pitchFamily="49" charset="-122"/>
                        <a:cs typeface="HGｺﾞｼｯｸM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2" charset="-122"/>
                          <a:ea typeface="SimHei" pitchFamily="2" charset="-122"/>
                          <a:cs typeface="方正姚体"/>
                        </a:rPr>
                        <a:t>临床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口腔疾病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牙周病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日本大学齿学部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2" charset="-122"/>
                          <a:ea typeface="SimHei" pitchFamily="2" charset="-122"/>
                          <a:cs typeface="方正姚体"/>
                        </a:rPr>
                        <a:t>临床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HGｺﾞｼｯｸM" pitchFamily="49" charset="-128"/>
                        </a:rPr>
                        <a:t>研究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3600450" cy="684212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j-cs"/>
              </a:rPr>
              <a:t>共同研究</a:t>
            </a:r>
          </a:p>
        </p:txBody>
      </p:sp>
      <p:graphicFrame>
        <p:nvGraphicFramePr>
          <p:cNvPr id="2103" name="Object 55"/>
          <p:cNvGraphicFramePr>
            <a:graphicFrameLocks noChangeAspect="1"/>
          </p:cNvGraphicFramePr>
          <p:nvPr/>
        </p:nvGraphicFramePr>
        <p:xfrm>
          <a:off x="674688" y="1052513"/>
          <a:ext cx="84693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ワークシート" r:id="rId4" imgW="7458075" imgH="4629150" progId="Excel.Sheet.12">
                  <p:embed/>
                </p:oleObj>
              </mc:Choice>
              <mc:Fallback>
                <p:oleObj name="ワークシート" r:id="rId4" imgW="7458075" imgH="4629150" progId="Excel.Sheet.12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052513"/>
                        <a:ext cx="84693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260350"/>
            <a:ext cx="7345362" cy="56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CN" altLang="en-US" sz="4000" dirty="0" smtClean="0">
                <a:solidFill>
                  <a:srgbClr val="002060"/>
                </a:solidFill>
                <a:effectLst/>
                <a:latin typeface="SimHei" pitchFamily="49" charset="-122"/>
                <a:ea typeface="SimHei" pitchFamily="49" charset="-122"/>
              </a:rPr>
              <a:t>再生医疗治疗的流程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6049963" y="4200525"/>
            <a:ext cx="2681287" cy="346075"/>
          </a:xfrm>
          <a:prstGeom prst="rect">
            <a:avLst/>
          </a:prstGeom>
          <a:solidFill>
            <a:srgbClr val="FFCC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在感染用培养室培养</a:t>
            </a:r>
            <a:endParaRPr lang="ja-JP" altLang="en-US" sz="2000" b="1">
              <a:solidFill>
                <a:srgbClr val="660033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3146425" y="4198938"/>
            <a:ext cx="1928813" cy="346075"/>
          </a:xfrm>
          <a:prstGeom prst="rect">
            <a:avLst/>
          </a:prstGeom>
          <a:solidFill>
            <a:srgbClr val="99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>
                <a:latin typeface="SimHei" pitchFamily="49" charset="-122"/>
                <a:ea typeface="SimHei" pitchFamily="49" charset="-122"/>
              </a:rPr>
              <a:t>脂肪细胞采集</a:t>
            </a:r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2195513" y="3190875"/>
            <a:ext cx="4451350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治疗前检查</a:t>
            </a:r>
            <a:r>
              <a:rPr lang="ja-JP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检查感染性疾病等</a:t>
            </a:r>
            <a:r>
              <a:rPr lang="ja-JP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）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677988" y="1174750"/>
            <a:ext cx="5135562" cy="34607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适合且希望接受再生医疗的患者</a:t>
            </a:r>
            <a:endParaRPr lang="en-US" altLang="ja-JP" sz="2000" b="1" dirty="0">
              <a:solidFill>
                <a:schemeClr val="tx2">
                  <a:lumMod val="75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2947988" y="2182813"/>
            <a:ext cx="2325687" cy="346075"/>
          </a:xfrm>
          <a:prstGeom prst="rect">
            <a:avLst/>
          </a:prstGeom>
          <a:solidFill>
            <a:srgbClr val="99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知情同意</a:t>
            </a:r>
          </a:p>
        </p:txBody>
      </p:sp>
      <p:sp>
        <p:nvSpPr>
          <p:cNvPr id="45063" name="AutoShape 12"/>
          <p:cNvSpPr>
            <a:spLocks noChangeArrowheads="1"/>
          </p:cNvSpPr>
          <p:nvPr/>
        </p:nvSpPr>
        <p:spPr bwMode="auto">
          <a:xfrm>
            <a:off x="3992563" y="1603375"/>
            <a:ext cx="236537" cy="493713"/>
          </a:xfrm>
          <a:prstGeom prst="downArrow">
            <a:avLst>
              <a:gd name="adj1" fmla="val 50000"/>
              <a:gd name="adj2" fmla="val 57970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064" name="AutoShape 15"/>
          <p:cNvSpPr>
            <a:spLocks noChangeArrowheads="1"/>
          </p:cNvSpPr>
          <p:nvPr/>
        </p:nvSpPr>
        <p:spPr bwMode="auto">
          <a:xfrm rot="-5400000">
            <a:off x="5452269" y="4004469"/>
            <a:ext cx="255587" cy="790575"/>
          </a:xfrm>
          <a:prstGeom prst="downArrow">
            <a:avLst>
              <a:gd name="adj1" fmla="val 50000"/>
              <a:gd name="adj2" fmla="val 30058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065" name="Text Box 3"/>
          <p:cNvSpPr txBox="1">
            <a:spLocks noChangeArrowheads="1"/>
          </p:cNvSpPr>
          <p:nvPr/>
        </p:nvSpPr>
        <p:spPr bwMode="auto">
          <a:xfrm>
            <a:off x="3479800" y="5207000"/>
            <a:ext cx="1262063" cy="34607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>
                <a:solidFill>
                  <a:srgbClr val="660033"/>
                </a:solidFill>
                <a:latin typeface="SimHei" pitchFamily="49" charset="-122"/>
                <a:ea typeface="SimHei" pitchFamily="49" charset="-122"/>
              </a:rPr>
              <a:t>细胞培养</a:t>
            </a:r>
          </a:p>
        </p:txBody>
      </p:sp>
      <p:sp>
        <p:nvSpPr>
          <p:cNvPr id="45066" name="曲折矢印 34"/>
          <p:cNvSpPr>
            <a:spLocks noChangeArrowheads="1"/>
          </p:cNvSpPr>
          <p:nvPr/>
        </p:nvSpPr>
        <p:spPr bwMode="auto">
          <a:xfrm flipV="1">
            <a:off x="4054475" y="5640388"/>
            <a:ext cx="792163" cy="571500"/>
          </a:xfrm>
          <a:custGeom>
            <a:avLst/>
            <a:gdLst>
              <a:gd name="T0" fmla="*/ 323988 w 857250"/>
              <a:gd name="T1" fmla="*/ 0 h 571500"/>
              <a:gd name="T2" fmla="*/ 323988 w 857250"/>
              <a:gd name="T3" fmla="*/ 285750 h 571500"/>
              <a:gd name="T4" fmla="*/ 32398 w 857250"/>
              <a:gd name="T5" fmla="*/ 571500 h 571500"/>
              <a:gd name="T6" fmla="*/ 388785 w 857250"/>
              <a:gd name="T7" fmla="*/ 142875 h 5715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857250"/>
              <a:gd name="T13" fmla="*/ 0 h 571500"/>
              <a:gd name="T14" fmla="*/ 857250 w 857250"/>
              <a:gd name="T15" fmla="*/ 571500 h 571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" h="571500">
                <a:moveTo>
                  <a:pt x="0" y="571500"/>
                </a:moveTo>
                <a:lnTo>
                  <a:pt x="0" y="321469"/>
                </a:lnTo>
                <a:cubicBezTo>
                  <a:pt x="0" y="183380"/>
                  <a:pt x="111942" y="71438"/>
                  <a:pt x="250030" y="71438"/>
                </a:cubicBezTo>
                <a:lnTo>
                  <a:pt x="714375" y="71438"/>
                </a:lnTo>
                <a:lnTo>
                  <a:pt x="714375" y="0"/>
                </a:lnTo>
                <a:lnTo>
                  <a:pt x="857250" y="142875"/>
                </a:lnTo>
                <a:lnTo>
                  <a:pt x="714375" y="285750"/>
                </a:lnTo>
                <a:lnTo>
                  <a:pt x="714375" y="214313"/>
                </a:lnTo>
                <a:lnTo>
                  <a:pt x="250031" y="214313"/>
                </a:lnTo>
                <a:lnTo>
                  <a:pt x="250030" y="214313"/>
                </a:lnTo>
                <a:cubicBezTo>
                  <a:pt x="190850" y="214313"/>
                  <a:pt x="142875" y="262288"/>
                  <a:pt x="142875" y="321468"/>
                </a:cubicBezTo>
                <a:lnTo>
                  <a:pt x="142875" y="571500"/>
                </a:lnTo>
                <a:close/>
              </a:path>
            </a:pathLst>
          </a:custGeom>
          <a:solidFill>
            <a:srgbClr val="008000"/>
          </a:solidFill>
          <a:ln w="12700" algn="ctr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endParaRPr lang="ja-JP" altLang="en-US"/>
          </a:p>
        </p:txBody>
      </p:sp>
      <p:sp>
        <p:nvSpPr>
          <p:cNvPr id="45067" name="角丸四角形 35"/>
          <p:cNvSpPr>
            <a:spLocks noChangeArrowheads="1"/>
          </p:cNvSpPr>
          <p:nvPr/>
        </p:nvSpPr>
        <p:spPr bwMode="auto">
          <a:xfrm>
            <a:off x="4984750" y="5856288"/>
            <a:ext cx="340360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zh-CN" altLang="en-US" sz="2000" b="1">
                <a:solidFill>
                  <a:srgbClr val="000068"/>
                </a:solidFill>
                <a:latin typeface="SimHei" pitchFamily="49" charset="-122"/>
                <a:ea typeface="SimHei" pitchFamily="49" charset="-122"/>
              </a:rPr>
              <a:t>细胞植入</a:t>
            </a:r>
            <a:r>
              <a:rPr lang="ja-JP" altLang="en-US" sz="2000" b="1">
                <a:solidFill>
                  <a:srgbClr val="000068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2000" b="1">
                <a:solidFill>
                  <a:srgbClr val="000068"/>
                </a:solidFill>
                <a:latin typeface="SimHei" pitchFamily="49" charset="-122"/>
                <a:ea typeface="SimHei" pitchFamily="49" charset="-122"/>
              </a:rPr>
              <a:t>点滴等</a:t>
            </a:r>
            <a:r>
              <a:rPr lang="ja-JP" altLang="en-US" sz="2000" b="1">
                <a:solidFill>
                  <a:srgbClr val="000068"/>
                </a:solidFill>
                <a:latin typeface="SimHei" pitchFamily="49" charset="-122"/>
                <a:ea typeface="SimHei" pitchFamily="49" charset="-122"/>
              </a:rPr>
              <a:t>）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992563" y="2614613"/>
            <a:ext cx="236537" cy="493712"/>
          </a:xfrm>
          <a:prstGeom prst="downArrow">
            <a:avLst>
              <a:gd name="adj1" fmla="val 50000"/>
              <a:gd name="adj2" fmla="val 57970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069" name="AutoShape 12"/>
          <p:cNvSpPr>
            <a:spLocks noChangeArrowheads="1"/>
          </p:cNvSpPr>
          <p:nvPr/>
        </p:nvSpPr>
        <p:spPr bwMode="auto">
          <a:xfrm>
            <a:off x="3992563" y="3609975"/>
            <a:ext cx="236537" cy="493713"/>
          </a:xfrm>
          <a:prstGeom prst="downArrow">
            <a:avLst>
              <a:gd name="adj1" fmla="val 50000"/>
              <a:gd name="adj2" fmla="val 57970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070" name="AutoShape 12"/>
          <p:cNvSpPr>
            <a:spLocks noChangeArrowheads="1"/>
          </p:cNvSpPr>
          <p:nvPr/>
        </p:nvSpPr>
        <p:spPr bwMode="auto">
          <a:xfrm>
            <a:off x="3992563" y="4632325"/>
            <a:ext cx="236537" cy="493713"/>
          </a:xfrm>
          <a:prstGeom prst="downArrow">
            <a:avLst>
              <a:gd name="adj1" fmla="val 50000"/>
              <a:gd name="adj2" fmla="val 57970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45071" name="Group 18"/>
          <p:cNvGrpSpPr>
            <a:grpSpLocks/>
          </p:cNvGrpSpPr>
          <p:nvPr/>
        </p:nvGrpSpPr>
        <p:grpSpPr bwMode="auto">
          <a:xfrm>
            <a:off x="4572000" y="4581525"/>
            <a:ext cx="1893888" cy="369888"/>
            <a:chOff x="5070" y="2115"/>
            <a:chExt cx="998" cy="233"/>
          </a:xfrm>
        </p:grpSpPr>
        <p:sp>
          <p:nvSpPr>
            <p:cNvPr id="45077" name="Oval 19"/>
            <p:cNvSpPr>
              <a:spLocks noChangeArrowheads="1"/>
            </p:cNvSpPr>
            <p:nvPr/>
          </p:nvSpPr>
          <p:spPr bwMode="auto">
            <a:xfrm>
              <a:off x="5070" y="2115"/>
              <a:ext cx="998" cy="23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45078" name="Text Box 20"/>
            <p:cNvSpPr txBox="1">
              <a:spLocks noChangeArrowheads="1"/>
            </p:cNvSpPr>
            <p:nvPr/>
          </p:nvSpPr>
          <p:spPr bwMode="auto">
            <a:xfrm>
              <a:off x="5070" y="2116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SimHei" pitchFamily="49" charset="-122"/>
                  <a:ea typeface="SimHei" pitchFamily="49" charset="-122"/>
                  <a:cs typeface="Osaka"/>
                </a:rPr>
                <a:t>感染性疾病</a:t>
              </a:r>
              <a:r>
                <a:rPr lang="en-US" altLang="ja-JP">
                  <a:latin typeface="SimHei" pitchFamily="49" charset="-122"/>
                  <a:ea typeface="SimHei" pitchFamily="49" charset="-122"/>
                  <a:cs typeface="Osaka"/>
                </a:rPr>
                <a:t>(+)</a:t>
              </a:r>
            </a:p>
          </p:txBody>
        </p:sp>
      </p:grpSp>
      <p:grpSp>
        <p:nvGrpSpPr>
          <p:cNvPr id="45072" name="Group 21"/>
          <p:cNvGrpSpPr>
            <a:grpSpLocks/>
          </p:cNvGrpSpPr>
          <p:nvPr/>
        </p:nvGrpSpPr>
        <p:grpSpPr bwMode="auto">
          <a:xfrm>
            <a:off x="4572000" y="3644900"/>
            <a:ext cx="1822450" cy="369888"/>
            <a:chOff x="3301" y="2523"/>
            <a:chExt cx="997" cy="233"/>
          </a:xfrm>
        </p:grpSpPr>
        <p:sp>
          <p:nvSpPr>
            <p:cNvPr id="45075" name="Oval 22"/>
            <p:cNvSpPr>
              <a:spLocks noChangeArrowheads="1"/>
            </p:cNvSpPr>
            <p:nvPr/>
          </p:nvSpPr>
          <p:spPr bwMode="auto">
            <a:xfrm>
              <a:off x="3301" y="2523"/>
              <a:ext cx="997" cy="233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FF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45076" name="Text Box 23"/>
            <p:cNvSpPr txBox="1">
              <a:spLocks noChangeArrowheads="1"/>
            </p:cNvSpPr>
            <p:nvPr/>
          </p:nvSpPr>
          <p:spPr bwMode="auto">
            <a:xfrm>
              <a:off x="3301" y="2524"/>
              <a:ext cx="9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rgbClr val="FFFF00"/>
                  </a:solidFill>
                  <a:latin typeface="SimHei" pitchFamily="49" charset="-122"/>
                  <a:ea typeface="SimHei" pitchFamily="49" charset="-122"/>
                  <a:cs typeface="Osaka"/>
                </a:rPr>
                <a:t>感染性疾病</a:t>
              </a:r>
              <a:r>
                <a:rPr lang="en-US" altLang="ja-JP">
                  <a:solidFill>
                    <a:srgbClr val="FFFF00"/>
                  </a:solidFill>
                  <a:latin typeface="SimHei" pitchFamily="49" charset="-122"/>
                  <a:ea typeface="SimHei" pitchFamily="49" charset="-122"/>
                  <a:cs typeface="Osaka"/>
                </a:rPr>
                <a:t>(-)</a:t>
              </a:r>
            </a:p>
          </p:txBody>
        </p:sp>
      </p:grpSp>
      <p:sp>
        <p:nvSpPr>
          <p:cNvPr id="45073" name="Text Box 24"/>
          <p:cNvSpPr txBox="1">
            <a:spLocks noChangeArrowheads="1"/>
          </p:cNvSpPr>
          <p:nvPr/>
        </p:nvSpPr>
        <p:spPr bwMode="auto">
          <a:xfrm>
            <a:off x="2925763" y="57832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imHei" pitchFamily="49" charset="-122"/>
                <a:ea typeface="SimHei" pitchFamily="49" charset="-122"/>
              </a:rPr>
              <a:t>4</a:t>
            </a:r>
            <a:r>
              <a:rPr lang="ja-JP" altLang="en-US">
                <a:latin typeface="SimHei" pitchFamily="49" charset="-122"/>
                <a:ea typeface="SimHei" pitchFamily="49" charset="-122"/>
              </a:rPr>
              <a:t>～</a:t>
            </a:r>
            <a:r>
              <a:rPr lang="en-US" altLang="ja-JP"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>
                <a:latin typeface="SimHei" pitchFamily="49" charset="-122"/>
                <a:ea typeface="SimHei" pitchFamily="49" charset="-122"/>
              </a:rPr>
              <a:t>周</a:t>
            </a:r>
          </a:p>
        </p:txBody>
      </p:sp>
      <p:sp>
        <p:nvSpPr>
          <p:cNvPr id="45074" name="AutoShape 12"/>
          <p:cNvSpPr>
            <a:spLocks noChangeArrowheads="1"/>
          </p:cNvSpPr>
          <p:nvPr/>
        </p:nvSpPr>
        <p:spPr bwMode="auto">
          <a:xfrm>
            <a:off x="6646863" y="4632325"/>
            <a:ext cx="333375" cy="1079500"/>
          </a:xfrm>
          <a:prstGeom prst="downArrow">
            <a:avLst>
              <a:gd name="adj1" fmla="val 50000"/>
              <a:gd name="adj2" fmla="val 89932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208963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“使用脂肪干细胞的再生医疗”的实施方法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1/9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47106" name="テキスト ボックス 3"/>
          <p:cNvSpPr txBox="1">
            <a:spLocks noChangeArrowheads="1"/>
          </p:cNvSpPr>
          <p:nvPr/>
        </p:nvSpPr>
        <p:spPr bwMode="auto">
          <a:xfrm>
            <a:off x="683568" y="1556792"/>
            <a:ext cx="7921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本治疗方法按照</a:t>
            </a:r>
            <a:endParaRPr lang="en-US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血液检查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→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脂肪组织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血清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采集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→</a:t>
            </a:r>
            <a:endParaRPr lang="en-US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3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调制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→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4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干细胞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植入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→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5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预后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诊察</a:t>
            </a:r>
            <a:endParaRPr lang="en-US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pPr algn="r"/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的流程实施。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以下分别进行说明。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１）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病毒</a:t>
            </a:r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细菌检查</a:t>
            </a:r>
            <a:endParaRPr lang="zh-CN" altLang="ja-JP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使用初次诊疗时采集的血液进行血液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生化学检查和病毒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细菌检查。如果检查结果表明患者存在以下记载的某些病原体感染时，则判断不可以实施本疗法。</a:t>
            </a:r>
            <a:endParaRPr lang="en-US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   病毒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细菌检查按照以下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9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个项目实施。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453313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前言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1/2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1266" name="テキスト ボックス 3"/>
          <p:cNvSpPr txBox="1">
            <a:spLocks noChangeArrowheads="1"/>
          </p:cNvSpPr>
          <p:nvPr/>
        </p:nvSpPr>
        <p:spPr bwMode="auto">
          <a:xfrm>
            <a:off x="642938" y="1487489"/>
            <a:ext cx="8250237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    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日本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东方医疗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有限公司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向您介绍新的治疗方法</a:t>
            </a:r>
            <a:r>
              <a:rPr lang="zh-CN" altLang="ja-JP" sz="28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“使用脂肪干细胞的再生医疗”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zh-CN" altLang="en-US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en-US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该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文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是为了让患者决定接受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该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治疗而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制作的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。是否接受治疗，由患者自主决定而非强迫。另外，即使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一度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同意也可以随时取消。即使是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不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接受治疗，也决不会遭受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任何不利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en-US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en-US" altLang="zh-CN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不过，如果在开始治疗以后取消，则要收取所规定的毁约金</a:t>
            </a:r>
            <a:r>
              <a:rPr lang="zh-CN" altLang="en-US" sz="28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ja-JP" altLang="en-US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052513"/>
            <a:ext cx="9144000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85750" y="1111250"/>
            <a:ext cx="600075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95738" y="3933825"/>
            <a:ext cx="2928937" cy="15001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4000">
                <a:schemeClr val="bg1"/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214438" y="4540250"/>
            <a:ext cx="17145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150" y="4254500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4111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9" name="グループ化 5"/>
          <p:cNvGrpSpPr>
            <a:grpSpLocks/>
          </p:cNvGrpSpPr>
          <p:nvPr/>
        </p:nvGrpSpPr>
        <p:grpSpPr bwMode="auto">
          <a:xfrm>
            <a:off x="592138" y="4160838"/>
            <a:ext cx="546100" cy="939800"/>
            <a:chOff x="2184400" y="1600200"/>
            <a:chExt cx="546100" cy="939800"/>
          </a:xfrm>
        </p:grpSpPr>
        <p:sp>
          <p:nvSpPr>
            <p:cNvPr id="11" name="フローチャート : 論理積ゲート 10"/>
            <p:cNvSpPr/>
            <p:nvPr/>
          </p:nvSpPr>
          <p:spPr>
            <a:xfrm rot="16200000">
              <a:off x="2168525" y="1978025"/>
              <a:ext cx="577850" cy="54610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228850" y="16002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</p:grpSp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4611688"/>
            <a:ext cx="8048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矢印コネクタ 14"/>
          <p:cNvCxnSpPr/>
          <p:nvPr/>
        </p:nvCxnSpPr>
        <p:spPr>
          <a:xfrm>
            <a:off x="3786188" y="4540250"/>
            <a:ext cx="3357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4397375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テキスト ボックス 19"/>
          <p:cNvSpPr txBox="1">
            <a:spLocks noChangeArrowheads="1"/>
          </p:cNvSpPr>
          <p:nvPr/>
        </p:nvSpPr>
        <p:spPr bwMode="auto">
          <a:xfrm>
            <a:off x="5292725" y="395605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en-US" altLang="ja-JP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3.</a:t>
            </a:r>
            <a:r>
              <a:rPr kumimoji="0" lang="zh-CN" altLang="en-US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 </a:t>
            </a:r>
            <a:r>
              <a:rPr kumimoji="0" lang="en-US" altLang="ja-JP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MSC</a:t>
            </a:r>
            <a:r>
              <a:rPr kumimoji="0" lang="zh-CN" altLang="en-US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培养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572375" y="4540250"/>
            <a:ext cx="7858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65" name="テキスト ボックス 27"/>
          <p:cNvSpPr txBox="1">
            <a:spLocks noChangeArrowheads="1"/>
          </p:cNvSpPr>
          <p:nvPr/>
        </p:nvSpPr>
        <p:spPr bwMode="auto">
          <a:xfrm>
            <a:off x="7551738" y="303053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en-US" altLang="ja-JP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5. </a:t>
            </a:r>
            <a:r>
              <a:rPr kumimoji="0" lang="zh-CN" altLang="en-US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植入</a:t>
            </a:r>
            <a:endParaRPr kumimoji="0" lang="en-US" altLang="zh-CN" b="1">
              <a:solidFill>
                <a:srgbClr val="002060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20" name="右中かっこ 19"/>
          <p:cNvSpPr/>
          <p:nvPr/>
        </p:nvSpPr>
        <p:spPr>
          <a:xfrm rot="5400000">
            <a:off x="5357813" y="4254500"/>
            <a:ext cx="214312" cy="2643188"/>
          </a:xfrm>
          <a:prstGeom prst="rightBrace">
            <a:avLst>
              <a:gd name="adj1" fmla="val 420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pic>
        <p:nvPicPr>
          <p:cNvPr id="49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1306513"/>
            <a:ext cx="8048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矢印コネクタ 21"/>
          <p:cNvCxnSpPr/>
          <p:nvPr/>
        </p:nvCxnSpPr>
        <p:spPr>
          <a:xfrm rot="5400000">
            <a:off x="69851" y="3111500"/>
            <a:ext cx="15732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169" name="グループ化 5"/>
          <p:cNvGrpSpPr>
            <a:grpSpLocks/>
          </p:cNvGrpSpPr>
          <p:nvPr/>
        </p:nvGrpSpPr>
        <p:grpSpPr bwMode="auto">
          <a:xfrm>
            <a:off x="525463" y="1111250"/>
            <a:ext cx="546100" cy="939800"/>
            <a:chOff x="2184400" y="1600200"/>
            <a:chExt cx="546100" cy="939800"/>
          </a:xfrm>
        </p:grpSpPr>
        <p:sp>
          <p:nvSpPr>
            <p:cNvPr id="24" name="フローチャート : 論理積ゲート 23"/>
            <p:cNvSpPr/>
            <p:nvPr/>
          </p:nvSpPr>
          <p:spPr>
            <a:xfrm rot="16200000">
              <a:off x="2168525" y="1978025"/>
              <a:ext cx="577850" cy="54610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28850" y="16002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</p:grpSp>
      <p:sp>
        <p:nvSpPr>
          <p:cNvPr id="49170" name="テキスト ボックス 41"/>
          <p:cNvSpPr txBox="1">
            <a:spLocks noChangeArrowheads="1"/>
          </p:cNvSpPr>
          <p:nvPr/>
        </p:nvSpPr>
        <p:spPr bwMode="auto">
          <a:xfrm>
            <a:off x="214313" y="2682875"/>
            <a:ext cx="13573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CN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阴性</a:t>
            </a:r>
            <a:r>
              <a:rPr kumimoji="0" lang="en-US" altLang="ja-JP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.</a:t>
            </a:r>
            <a:endParaRPr kumimoji="0" lang="ja-JP" altLang="en-US" sz="12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1" name="テキスト ボックス 42"/>
          <p:cNvSpPr txBox="1">
            <a:spLocks noChangeArrowheads="1"/>
          </p:cNvSpPr>
          <p:nvPr/>
        </p:nvSpPr>
        <p:spPr bwMode="auto">
          <a:xfrm>
            <a:off x="4429125" y="5754688"/>
            <a:ext cx="22145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在</a:t>
            </a:r>
            <a:r>
              <a:rPr kumimoji="0" lang="en-US" altLang="ja-JP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CPC</a:t>
            </a:r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内培养</a:t>
            </a:r>
            <a:r>
              <a:rPr kumimoji="0" lang="en-US" altLang="ja-JP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3</a:t>
            </a:r>
            <a:r>
              <a:rPr kumimoji="0" lang="ja-JP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～</a:t>
            </a:r>
            <a:r>
              <a:rPr kumimoji="0" lang="en-US" altLang="ja-JP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6</a:t>
            </a:r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周</a:t>
            </a:r>
          </a:p>
        </p:txBody>
      </p:sp>
      <p:sp>
        <p:nvSpPr>
          <p:cNvPr id="49172" name="テキスト ボックス 43"/>
          <p:cNvSpPr txBox="1">
            <a:spLocks noChangeArrowheads="1"/>
          </p:cNvSpPr>
          <p:nvPr/>
        </p:nvSpPr>
        <p:spPr bwMode="auto">
          <a:xfrm>
            <a:off x="312738" y="5397500"/>
            <a:ext cx="29733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kumimoji="0" lang="en-US" altLang="ja-JP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2.</a:t>
            </a:r>
            <a:r>
              <a:rPr kumimoji="0" lang="zh-CN" altLang="en-US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 脂肪采集</a:t>
            </a:r>
            <a:endParaRPr kumimoji="0" lang="en-US" altLang="zh-CN" b="1">
              <a:solidFill>
                <a:srgbClr val="002060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algn="r" eaLnBrk="0" hangingPunct="0"/>
            <a:r>
              <a:rPr kumimoji="0" lang="zh-CN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采集</a:t>
            </a:r>
            <a:r>
              <a:rPr kumimoji="0" lang="en-US" altLang="ja-JP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5</a:t>
            </a:r>
            <a:r>
              <a:rPr kumimoji="0" lang="ja-JP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～</a:t>
            </a:r>
            <a:r>
              <a:rPr kumimoji="0" lang="en-US" altLang="ja-JP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15g</a:t>
            </a:r>
            <a:r>
              <a:rPr kumimoji="0" lang="zh-CN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的皮下脂肪组织</a:t>
            </a:r>
            <a:endParaRPr kumimoji="0" lang="en-US" altLang="ja-JP" sz="12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29" name="右中かっこ 28"/>
          <p:cNvSpPr/>
          <p:nvPr/>
        </p:nvSpPr>
        <p:spPr>
          <a:xfrm>
            <a:off x="1428750" y="2468563"/>
            <a:ext cx="285750" cy="1357312"/>
          </a:xfrm>
          <a:prstGeom prst="rightBrace">
            <a:avLst>
              <a:gd name="adj1" fmla="val 42017"/>
              <a:gd name="adj2" fmla="val 3067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4" name="テキスト ボックス 45"/>
          <p:cNvSpPr txBox="1">
            <a:spLocks noChangeArrowheads="1"/>
          </p:cNvSpPr>
          <p:nvPr/>
        </p:nvSpPr>
        <p:spPr bwMode="auto">
          <a:xfrm>
            <a:off x="1758950" y="2763838"/>
            <a:ext cx="157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</a:rPr>
              <a:t>约</a:t>
            </a:r>
            <a:r>
              <a:rPr kumimoji="0" lang="en-US" altLang="zh-CN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kumimoji="0" lang="zh-CN" altLang="en-US" sz="12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</a:rPr>
              <a:t>天后通知结果</a:t>
            </a:r>
            <a:endParaRPr kumimoji="0" lang="zh-CN" altLang="en-US" sz="12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5" name="テキスト ボックス 42"/>
          <p:cNvSpPr txBox="1">
            <a:spLocks noChangeArrowheads="1"/>
          </p:cNvSpPr>
          <p:nvPr/>
        </p:nvSpPr>
        <p:spPr bwMode="auto">
          <a:xfrm>
            <a:off x="1868603" y="1134319"/>
            <a:ext cx="4303712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kumimoji="0" lang="en-US" altLang="ja-JP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1. </a:t>
            </a:r>
            <a:r>
              <a:rPr kumimoji="0" lang="zh-CN" altLang="en-US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说明</a:t>
            </a:r>
            <a:r>
              <a:rPr kumimoji="0" lang="ja-JP" altLang="en-US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・</a:t>
            </a:r>
            <a:r>
              <a:rPr kumimoji="0" lang="zh-CN" altLang="en-US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采血</a:t>
            </a:r>
          </a:p>
          <a:p>
            <a:pPr algn="r" eaLnBrk="0" hangingPunct="0"/>
            <a:r>
              <a:rPr kumimoji="0" lang="zh-CN" altLang="en-US" sz="1200" b="1" dirty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按照“</a:t>
            </a:r>
            <a:r>
              <a:rPr kumimoji="0" lang="zh-CN" altLang="en-US" sz="12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有关</a:t>
            </a:r>
            <a:r>
              <a:rPr lang="zh-CN" altLang="en-US" sz="12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使用人体干细胞进行临床研究的指南</a:t>
            </a:r>
            <a:r>
              <a:rPr kumimoji="0" lang="en-US" altLang="zh-CN" sz="1200" b="1" dirty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”</a:t>
            </a:r>
            <a:r>
              <a:rPr kumimoji="0" lang="zh-CN" altLang="en-US" sz="1200" b="1" dirty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 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进行说明</a:t>
            </a:r>
            <a:endParaRPr kumimoji="0" lang="en-US" altLang="zh-CN" sz="1200" b="1" dirty="0" smtClean="0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algn="r" eaLnBrk="0" hangingPunct="0"/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通过筛选供体进行否定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HBV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 HCV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HTLV-1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</a:t>
            </a:r>
            <a:r>
              <a:rPr kumimoji="0" lang="en-US" altLang="ja-JP" dirty="0" smtClean="0">
                <a:latin typeface="SimHei" pitchFamily="49" charset="-122"/>
                <a:ea typeface="SimHei" pitchFamily="49" charset="-122"/>
                <a:cs typeface="Arial" charset="0"/>
              </a:rPr>
              <a:t> 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HIV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 syphilis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</a:t>
            </a:r>
            <a:r>
              <a:rPr kumimoji="0" lang="en-US" altLang="ja-JP" dirty="0" smtClean="0">
                <a:latin typeface="SimHei" pitchFamily="49" charset="-122"/>
                <a:ea typeface="SimHei" pitchFamily="49" charset="-122"/>
                <a:cs typeface="Arial" charset="0"/>
              </a:rPr>
              <a:t> </a:t>
            </a:r>
            <a:r>
              <a:rPr kumimoji="0" lang="en-US" altLang="ja-JP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HHV</a:t>
            </a:r>
            <a:r>
              <a:rPr kumimoji="0" lang="zh-CN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、支原体感染试验</a:t>
            </a:r>
            <a:endParaRPr kumimoji="0" lang="ja-JP" altLang="en-US" sz="1200" b="1" dirty="0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6" name="テキスト ボックス 42"/>
          <p:cNvSpPr txBox="1">
            <a:spLocks noChangeArrowheads="1"/>
          </p:cNvSpPr>
          <p:nvPr/>
        </p:nvSpPr>
        <p:spPr bwMode="auto">
          <a:xfrm>
            <a:off x="3235325" y="2555875"/>
            <a:ext cx="38322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kumimoji="0" lang="en-US" altLang="ja-JP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4. QC </a:t>
            </a:r>
            <a:r>
              <a:rPr kumimoji="0" lang="zh-CN" altLang="en-US" b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试验</a:t>
            </a:r>
            <a:endParaRPr kumimoji="0" lang="en-US" altLang="zh-CN" b="1">
              <a:solidFill>
                <a:srgbClr val="002060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algn="r" eaLnBrk="0" hangingPunct="0"/>
            <a:r>
              <a:rPr kumimoji="0" lang="zh-CN" altLang="en-US" sz="11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否定</a:t>
            </a:r>
            <a:r>
              <a:rPr kumimoji="0" lang="en-US" altLang="zh-CN" sz="11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16</a:t>
            </a:r>
            <a:r>
              <a:rPr kumimoji="0" lang="zh-CN" altLang="en-US" sz="11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种病毒和</a:t>
            </a:r>
            <a:r>
              <a:rPr kumimoji="0" lang="en-US" altLang="zh-CN" sz="11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12</a:t>
            </a:r>
            <a:r>
              <a:rPr kumimoji="0" lang="zh-CN" altLang="en-US" sz="11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种支原体的试验</a:t>
            </a:r>
            <a:endParaRPr kumimoji="0" lang="ja-JP" altLang="en-US" sz="11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7" name="テキスト ボックス 43"/>
          <p:cNvSpPr txBox="1">
            <a:spLocks noChangeArrowheads="1"/>
          </p:cNvSpPr>
          <p:nvPr/>
        </p:nvSpPr>
        <p:spPr bwMode="auto">
          <a:xfrm>
            <a:off x="3830638" y="3182938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0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培养初期的</a:t>
            </a:r>
            <a:r>
              <a:rPr kumimoji="0" lang="en-US" altLang="ja-JP" sz="10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MSC</a:t>
            </a:r>
            <a:endParaRPr kumimoji="0" lang="ja-JP" altLang="en-US" sz="10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9178" name="テキスト ボックス 46"/>
          <p:cNvSpPr txBox="1">
            <a:spLocks noChangeArrowheads="1"/>
          </p:cNvSpPr>
          <p:nvPr/>
        </p:nvSpPr>
        <p:spPr bwMode="auto">
          <a:xfrm>
            <a:off x="5699125" y="3182938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0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回收时的</a:t>
            </a:r>
            <a:r>
              <a:rPr kumimoji="0" lang="en-US" altLang="ja-JP" sz="10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MSC</a:t>
            </a:r>
            <a:endParaRPr kumimoji="0" lang="ja-JP" altLang="en-US" sz="1000" b="1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715125" y="5111750"/>
            <a:ext cx="857250" cy="642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フローチャート : 磁気ディスク 35"/>
          <p:cNvSpPr/>
          <p:nvPr/>
        </p:nvSpPr>
        <p:spPr>
          <a:xfrm>
            <a:off x="7715250" y="5468938"/>
            <a:ext cx="1000125" cy="928687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zh-CN" altLang="en-US" sz="12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干细胞库</a:t>
            </a:r>
          </a:p>
        </p:txBody>
      </p:sp>
      <p:sp>
        <p:nvSpPr>
          <p:cNvPr id="49181" name="テキスト ボックス 12"/>
          <p:cNvSpPr txBox="1">
            <a:spLocks noChangeArrowheads="1"/>
          </p:cNvSpPr>
          <p:nvPr/>
        </p:nvSpPr>
        <p:spPr bwMode="auto">
          <a:xfrm>
            <a:off x="515938" y="19685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ja-JP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患者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71438" y="4040188"/>
            <a:ext cx="3714750" cy="221456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9183" name="テキスト ボックス 12"/>
          <p:cNvSpPr txBox="1">
            <a:spLocks noChangeArrowheads="1"/>
          </p:cNvSpPr>
          <p:nvPr/>
        </p:nvSpPr>
        <p:spPr bwMode="auto">
          <a:xfrm>
            <a:off x="1636713" y="50466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医师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3235325" y="2540000"/>
            <a:ext cx="3841750" cy="1071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072188" y="3397250"/>
            <a:ext cx="21431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6072166" y="3455149"/>
            <a:ext cx="214314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214813" y="3397250"/>
            <a:ext cx="21431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6" name="下矢印 45"/>
          <p:cNvSpPr/>
          <p:nvPr/>
        </p:nvSpPr>
        <p:spPr>
          <a:xfrm>
            <a:off x="4214778" y="3455149"/>
            <a:ext cx="214314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491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4111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754563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4468813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775" y="4611688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397375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4" name="テキスト ボックス 43"/>
          <p:cNvSpPr txBox="1">
            <a:spLocks noChangeArrowheads="1"/>
          </p:cNvSpPr>
          <p:nvPr/>
        </p:nvSpPr>
        <p:spPr bwMode="auto">
          <a:xfrm>
            <a:off x="4427538" y="4667250"/>
            <a:ext cx="130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kumimoji="0" lang="zh-CN" altLang="en-US" sz="1200" b="1" dirty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采用</a:t>
            </a:r>
            <a:r>
              <a:rPr kumimoji="0" lang="en-US" altLang="ja-JP" sz="1200" b="1" dirty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HUTT</a:t>
            </a:r>
            <a:r>
              <a:rPr kumimoji="0" lang="ja-JP" altLang="en-US" sz="1200" b="1" dirty="0" smtClean="0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培养基进行培养</a:t>
            </a:r>
            <a:endParaRPr kumimoji="0" lang="ja-JP" altLang="en-US" sz="1200" b="1" dirty="0">
              <a:solidFill>
                <a:srgbClr val="572A59"/>
              </a:solidFill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pic>
        <p:nvPicPr>
          <p:cNvPr id="491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0513" y="3663950"/>
            <a:ext cx="8048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96" name="グループ化 5"/>
          <p:cNvGrpSpPr>
            <a:grpSpLocks/>
          </p:cNvGrpSpPr>
          <p:nvPr/>
        </p:nvGrpSpPr>
        <p:grpSpPr bwMode="auto">
          <a:xfrm>
            <a:off x="8429625" y="4148138"/>
            <a:ext cx="546100" cy="939800"/>
            <a:chOff x="2184400" y="1600200"/>
            <a:chExt cx="546100" cy="939800"/>
          </a:xfrm>
        </p:grpSpPr>
        <p:sp>
          <p:nvSpPr>
            <p:cNvPr id="56" name="フローチャート : 論理積ゲート 55"/>
            <p:cNvSpPr/>
            <p:nvPr/>
          </p:nvSpPr>
          <p:spPr>
            <a:xfrm rot="16200000">
              <a:off x="2168525" y="1978025"/>
              <a:ext cx="577850" cy="54610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28850" y="16002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>
                <a:solidFill>
                  <a:schemeClr val="accent6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7215188" y="2924175"/>
            <a:ext cx="1857375" cy="247332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>
              <a:solidFill>
                <a:schemeClr val="accent6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9198" name="テキスト ボックス 12"/>
          <p:cNvSpPr txBox="1">
            <a:spLocks noChangeArrowheads="1"/>
          </p:cNvSpPr>
          <p:nvPr/>
        </p:nvSpPr>
        <p:spPr bwMode="auto">
          <a:xfrm>
            <a:off x="655638" y="50609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患者</a:t>
            </a:r>
          </a:p>
        </p:txBody>
      </p:sp>
      <p:sp>
        <p:nvSpPr>
          <p:cNvPr id="49199" name="テキスト ボックス 12"/>
          <p:cNvSpPr txBox="1">
            <a:spLocks noChangeArrowheads="1"/>
          </p:cNvSpPr>
          <p:nvPr/>
        </p:nvSpPr>
        <p:spPr bwMode="auto">
          <a:xfrm>
            <a:off x="7400925" y="50165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医师</a:t>
            </a:r>
          </a:p>
        </p:txBody>
      </p:sp>
      <p:sp>
        <p:nvSpPr>
          <p:cNvPr id="49200" name="テキスト ボックス 12"/>
          <p:cNvSpPr txBox="1">
            <a:spLocks noChangeArrowheads="1"/>
          </p:cNvSpPr>
          <p:nvPr/>
        </p:nvSpPr>
        <p:spPr bwMode="auto">
          <a:xfrm>
            <a:off x="8462963" y="50165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1400" b="1">
                <a:solidFill>
                  <a:srgbClr val="572A5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患者</a:t>
            </a:r>
          </a:p>
        </p:txBody>
      </p:sp>
      <p:pic>
        <p:nvPicPr>
          <p:cNvPr id="62" name="落合様_採取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175" y="798513"/>
            <a:ext cx="2484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 txBox="1">
            <a:spLocks/>
          </p:cNvSpPr>
          <p:nvPr/>
        </p:nvSpPr>
        <p:spPr bwMode="auto">
          <a:xfrm>
            <a:off x="2987824" y="188640"/>
            <a:ext cx="32512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技术实施流程</a:t>
            </a:r>
            <a:endParaRPr kumimoji="0" lang="en-US" altLang="zh-CN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497888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2/9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51202" name="テキスト ボックス 3"/>
          <p:cNvSpPr txBox="1">
            <a:spLocks noChangeArrowheads="1"/>
          </p:cNvSpPr>
          <p:nvPr/>
        </p:nvSpPr>
        <p:spPr bwMode="auto">
          <a:xfrm>
            <a:off x="468313" y="1341438"/>
            <a:ext cx="84248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①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HIV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（抗原・抗体法）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endParaRPr lang="ja-JP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②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HCV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抗体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(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化学发光免疫测定法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=</a:t>
            </a:r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</a:t>
            </a:r>
            <a:r>
              <a:rPr lang="en-US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CLIA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)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③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HBs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抗原（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CLIA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法）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　</a:t>
            </a:r>
            <a:endParaRPr lang="ja-JP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④</a:t>
            </a:r>
            <a:r>
              <a:rPr lang="en-US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HBe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抗原（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CLIA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法） 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⑤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HTLV-I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抗体 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　　　　</a:t>
            </a:r>
            <a:endParaRPr lang="ja-JP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⑥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单纯疱疹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补体结合试验 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=</a:t>
            </a:r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</a:t>
            </a:r>
            <a:r>
              <a:rPr lang="en-US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CF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⑦梅毒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快速血浆反应素环状卡片试验 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RPR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　　　　　</a:t>
            </a:r>
            <a:endParaRPr lang="ja-JP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⑧梅毒（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梅毒螺旋体血球凝集试验（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TPHA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⑨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支原体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明胶颗粒凝集法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(PA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法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) 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血液检查结果的判断，大约需要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周的时间。根据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病毒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细菌检查判断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为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不可能实施本疗法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，仅通知本人来院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，我们予以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说明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461375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3/9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53250" name="テキスト ボックス 3"/>
          <p:cNvSpPr txBox="1">
            <a:spLocks noChangeArrowheads="1"/>
          </p:cNvSpPr>
          <p:nvPr/>
        </p:nvSpPr>
        <p:spPr bwMode="auto">
          <a:xfrm>
            <a:off x="755576" y="1412776"/>
            <a:ext cx="777716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另外，要将血液保存，在决定实施本疗法时有时要进行各项检查。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此时，绝不会为了采集细胞而劝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手术。</a:t>
            </a:r>
            <a:endParaRPr lang="ja-JP" altLang="en-US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zh-CN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脂肪采集</a:t>
            </a:r>
            <a:endParaRPr lang="zh-CN" altLang="ja-JP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患者和责任医师商量决定采集部位是患者的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腹部或臀部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、或其他可采集脂肪的部位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局部麻醉下（使用肾上腺素加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上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利多卡因）小范围切开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采集脂肪。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发现患者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对麻药有过敏反应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或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副作用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，中止手术实施。为了预防脂肪采集部位出血、形成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疤痕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请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压迫固定到第二天。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461375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en-US" altLang="zh-CN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2800" dirty="0" smtClean="0">
                <a:effectLst/>
                <a:latin typeface="SimHei" pitchFamily="49" charset="-122"/>
                <a:ea typeface="SimHei" pitchFamily="49" charset="-122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4/9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55298" name="テキスト ボックス 3"/>
          <p:cNvSpPr txBox="1">
            <a:spLocks noChangeArrowheads="1"/>
          </p:cNvSpPr>
          <p:nvPr/>
        </p:nvSpPr>
        <p:spPr bwMode="auto">
          <a:xfrm>
            <a:off x="714375" y="1357313"/>
            <a:ext cx="7705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3</a:t>
            </a:r>
            <a:r>
              <a:rPr lang="ja-JP" altLang="ja-JP" sz="240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ja-JP" sz="240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</a:t>
            </a:r>
            <a:r>
              <a:rPr lang="zh-CN" altLang="zh-CN" sz="240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调制</a:t>
            </a:r>
            <a:endParaRPr lang="ja-JP" altLang="ja-JP" sz="240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手术中实施脂肪组织的摘出。摘出的脂肪组织要立即放入特别的设施（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细胞培养设施</a:t>
            </a:r>
            <a:r>
              <a:rPr lang="en-US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( Cell Processing Center)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）中进行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酶处理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，开始细胞培养。</a:t>
            </a:r>
          </a:p>
          <a:p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从采集的脂肪分离干细胞，并且进行培养</a:t>
            </a:r>
            <a:r>
              <a:rPr lang="ja-JP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使之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增殖。设施以及细胞培养在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试验药物</a:t>
            </a:r>
            <a:r>
              <a:rPr lang="en-US" altLang="ja-JP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GMP (Good Manufacturing Practice ) </a:t>
            </a:r>
            <a:r>
              <a:rPr lang="zh-CN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标准</a:t>
            </a:r>
            <a:r>
              <a:rPr lang="ja-JP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设施按照药房等构造设备规则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培养的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质量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管理按照医药品和医药部外品的制造管理和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有关质量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标准的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省令，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安全卫生管理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方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面按照药事法的各法令</a:t>
            </a:r>
            <a:r>
              <a:rPr lang="ja-JP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的卫生管理下实施。</a:t>
            </a:r>
            <a:endParaRPr lang="ja-JP" altLang="ja-JP" sz="240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605838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en-US" altLang="zh-CN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2800" dirty="0" smtClean="0">
                <a:effectLst/>
                <a:latin typeface="SimHei" pitchFamily="49" charset="-122"/>
                <a:ea typeface="SimHei" pitchFamily="49" charset="-122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5/9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57346" name="テキスト ボックス 3"/>
          <p:cNvSpPr txBox="1">
            <a:spLocks noChangeArrowheads="1"/>
          </p:cNvSpPr>
          <p:nvPr/>
        </p:nvSpPr>
        <p:spPr bwMode="auto">
          <a:xfrm>
            <a:off x="857250" y="1571625"/>
            <a:ext cx="7777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为确保高度的安全性，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在细胞入库时实施病毒</a:t>
            </a:r>
            <a:r>
              <a:rPr lang="ja-JP" altLang="ja-JP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･</a:t>
            </a:r>
            <a:r>
              <a:rPr lang="zh-CN" altLang="ja-JP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毒性</a:t>
            </a:r>
            <a:r>
              <a:rPr lang="zh-CN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检查（以下称为细胞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质量</a:t>
            </a:r>
            <a:r>
              <a:rPr lang="zh-CN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检查）</a:t>
            </a:r>
            <a:r>
              <a:rPr lang="zh-CN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并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且为防止标本错取，导入了</a:t>
            </a:r>
            <a:r>
              <a:rPr lang="zh-CN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条形码管理、全过程履历管理等严格</a:t>
            </a:r>
            <a:r>
              <a:rPr lang="zh-CN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的质量</a:t>
            </a:r>
            <a:r>
              <a:rPr lang="zh-CN" altLang="zh-CN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管理体系</a:t>
            </a:r>
            <a:r>
              <a:rPr lang="zh-CN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zh-CN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进行细胞培养的运营管理</a:t>
            </a:r>
            <a:r>
              <a:rPr lang="zh-CN" altLang="ja-JP" sz="240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</p:txBody>
      </p:sp>
      <p:pic>
        <p:nvPicPr>
          <p:cNvPr id="5" name="Picture 4" descr="http://www.revercell.jp/facilities/images/img_facilities02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3168352" cy="21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9462" cy="106680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kumimoji="0" lang="zh-CN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溯源体系</a:t>
            </a:r>
            <a:br>
              <a:rPr kumimoji="0" lang="zh-CN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～制造管理和质量管理</a:t>
            </a:r>
          </a:p>
        </p:txBody>
      </p:sp>
      <p:grpSp>
        <p:nvGrpSpPr>
          <p:cNvPr id="59394" name="グループ化 20"/>
          <p:cNvGrpSpPr>
            <a:grpSpLocks/>
          </p:cNvGrpSpPr>
          <p:nvPr/>
        </p:nvGrpSpPr>
        <p:grpSpPr bwMode="auto">
          <a:xfrm>
            <a:off x="539750" y="2636838"/>
            <a:ext cx="8072438" cy="3714750"/>
            <a:chOff x="1381100" y="1142984"/>
            <a:chExt cx="7500990" cy="5429288"/>
          </a:xfrm>
        </p:grpSpPr>
        <p:cxnSp>
          <p:nvCxnSpPr>
            <p:cNvPr id="4" name="直線コネクタ 3"/>
            <p:cNvCxnSpPr/>
            <p:nvPr/>
          </p:nvCxnSpPr>
          <p:spPr>
            <a:xfrm rot="5400000">
              <a:off x="5560139" y="2607201"/>
              <a:ext cx="858477" cy="356979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rot="10800000" flipV="1">
              <a:off x="6238673" y="3143004"/>
              <a:ext cx="1286305" cy="357312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rot="10800000">
              <a:off x="6167868" y="4071087"/>
              <a:ext cx="1357111" cy="573091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16200000" flipV="1">
              <a:off x="5418430" y="4678970"/>
              <a:ext cx="1069615" cy="429261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rot="5400000" flipH="1" flipV="1">
              <a:off x="3953035" y="4644168"/>
              <a:ext cx="1000009" cy="42926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2738211" y="4001481"/>
              <a:ext cx="1500198" cy="712303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738211" y="3286857"/>
              <a:ext cx="1429393" cy="213459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4202113" y="2606641"/>
              <a:ext cx="786551" cy="286173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3952868" y="2928934"/>
              <a:ext cx="2500330" cy="16430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000" dirty="0">
                  <a:solidFill>
                    <a:schemeClr val="bg1"/>
                  </a:solidFill>
                  <a:latin typeface="SimHei" pitchFamily="49" charset="-122"/>
                  <a:ea typeface="SimHei" pitchFamily="49" charset="-122"/>
                </a:rPr>
                <a:t>溯源体系</a:t>
              </a:r>
              <a:endParaRPr kumimoji="0" lang="ja-JP" altLang="en-US" sz="20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310454" y="2214554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细胞图像管理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310454" y="4071942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报告书</a:t>
              </a:r>
              <a:endParaRPr kumimoji="0" lang="en-US" altLang="zh-CN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管理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453066" y="5072074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其他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381364" y="5072074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作业容量管理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381100" y="4071942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细胞保存管理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381100" y="2285992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检查结果管理</a:t>
              </a: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52802" y="1142984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消耗品</a:t>
              </a:r>
              <a:endParaRPr lang="en-US" altLang="zh-CN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  <a:p>
              <a:pPr algn="ctr">
                <a:defRPr/>
              </a:pPr>
              <a:r>
                <a:rPr lang="zh-CN" altLang="en-US" dirty="0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管理</a:t>
              </a:r>
              <a:endParaRPr lang="zh-CN" altLang="en-US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524504" y="1142984"/>
              <a:ext cx="1571636" cy="1500198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dirty="0">
                  <a:solidFill>
                    <a:srgbClr val="002060"/>
                  </a:solidFill>
                  <a:latin typeface="SimHei" pitchFamily="49" charset="-122"/>
                  <a:ea typeface="SimHei" pitchFamily="49" charset="-122"/>
                </a:rPr>
                <a:t>作业工序管理</a:t>
              </a:r>
              <a:endParaRPr kumimoji="0" lang="ja-JP" altLang="en-US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59395" name="テキスト ボックス 3"/>
          <p:cNvSpPr txBox="1">
            <a:spLocks noChangeArrowheads="1"/>
          </p:cNvSpPr>
          <p:nvPr/>
        </p:nvSpPr>
        <p:spPr bwMode="auto">
          <a:xfrm>
            <a:off x="179512" y="1340768"/>
            <a:ext cx="84867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kumimoji="0" lang="zh-CN" altLang="en-US" sz="14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为了忠实实现</a:t>
            </a:r>
            <a:r>
              <a:rPr kumimoji="0" lang="en-US" altLang="ja-JP" sz="14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GMP</a:t>
            </a:r>
            <a:r>
              <a:rPr kumimoji="0" lang="zh-CN" altLang="en-US" sz="14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三原则的“防止标本错取”和“保存操作记录”的体系</a:t>
            </a:r>
            <a:r>
              <a:rPr kumimoji="0" lang="ja-JP" altLang="en-US" sz="14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  <a:endParaRPr kumimoji="0" lang="en-US" altLang="ja-JP" sz="1200" b="1" dirty="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lvl="1" eaLnBrk="0" hangingPunct="0"/>
            <a:endParaRPr kumimoji="0" lang="en-US" altLang="ja-JP" sz="1200" dirty="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kumimoji="0" lang="zh-CN" altLang="en-US" sz="12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在细胞培养中使用的所有试剂、消耗品以二维条形码进行管理，批次编号、使用者、</a:t>
            </a:r>
            <a:r>
              <a:rPr kumimoji="0" lang="zh-CN" altLang="en-US" sz="12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使用期限等按工序分别保存操</a:t>
            </a:r>
            <a:r>
              <a:rPr kumimoji="0" lang="ja-JP" altLang="en-US" sz="12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　　</a:t>
            </a:r>
            <a:r>
              <a:rPr kumimoji="0" lang="zh-CN" altLang="en-US" sz="12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作记录</a:t>
            </a:r>
            <a:r>
              <a:rPr kumimoji="0" lang="zh-CN" altLang="en-US" sz="12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  <a:endParaRPr kumimoji="0" lang="en-US" altLang="ja-JP" sz="1200" dirty="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kumimoji="0" lang="zh-CN" altLang="en-US" sz="12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据此可以防止人为误差，并可以追溯所有的工序记录。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ol 処理→遠心後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657" y="1354211"/>
            <a:ext cx="3000364" cy="225027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2703513" y="1838325"/>
            <a:ext cx="1643062" cy="171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kumimoji="0"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液状脂质</a:t>
            </a:r>
          </a:p>
          <a:p>
            <a:pPr algn="r" eaLnBrk="0" hangingPunct="0">
              <a:defRPr/>
            </a:pPr>
            <a:endParaRPr kumimoji="0" lang="en-US" altLang="ja-JP" sz="1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r" eaLnBrk="0" hangingPunct="0">
              <a:defRPr/>
            </a:pPr>
            <a:r>
              <a:rPr kumimoji="0"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脂肪组织</a:t>
            </a:r>
          </a:p>
          <a:p>
            <a:pPr algn="r" eaLnBrk="0" hangingPunct="0">
              <a:defRPr/>
            </a:pPr>
            <a:endParaRPr kumimoji="0" lang="en-US" altLang="ja-JP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r" eaLnBrk="0" hangingPunct="0">
              <a:defRPr/>
            </a:pPr>
            <a:r>
              <a:rPr kumimoji="0"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哈特曼氏液</a:t>
            </a:r>
          </a:p>
          <a:p>
            <a:pPr algn="r" eaLnBrk="0" hangingPunct="0">
              <a:defRPr/>
            </a:pPr>
            <a:r>
              <a:rPr kumimoji="0"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麻醉液</a:t>
            </a:r>
          </a:p>
          <a:p>
            <a:pPr algn="r" eaLnBrk="0" hangingPunct="0">
              <a:defRPr/>
            </a:pPr>
            <a:r>
              <a:rPr kumimoji="0"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血液</a:t>
            </a:r>
          </a:p>
        </p:txBody>
      </p:sp>
      <p:sp>
        <p:nvSpPr>
          <p:cNvPr id="4" name="右中かっこ 3"/>
          <p:cNvSpPr/>
          <p:nvPr/>
        </p:nvSpPr>
        <p:spPr>
          <a:xfrm>
            <a:off x="2560638" y="2376488"/>
            <a:ext cx="131762" cy="269875"/>
          </a:xfrm>
          <a:prstGeom prst="rightBrac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2560638" y="2722563"/>
            <a:ext cx="142875" cy="642937"/>
          </a:xfrm>
          <a:prstGeom prst="rightBrac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ja-JP" altLang="en-US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5400000" flipH="1" flipV="1">
            <a:off x="2530475" y="2090738"/>
            <a:ext cx="236538" cy="1762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7388" y="4235450"/>
            <a:ext cx="1082675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培养</a:t>
            </a:r>
          </a:p>
        </p:txBody>
      </p:sp>
      <p:pic>
        <p:nvPicPr>
          <p:cNvPr id="11" name="Picture 3" descr="C:\Documents and Settings\Administrator\デスクトップ\HUTT生資料\STK-2 Day2 ×10　1 small.jpg"/>
          <p:cNvPicPr>
            <a:picLocks noChangeAspect="1" noChangeArrowheads="1"/>
          </p:cNvPicPr>
          <p:nvPr/>
        </p:nvPicPr>
        <p:blipFill>
          <a:blip r:embed="rId4" cstate="print"/>
          <a:srcRect r="6061"/>
          <a:stretch>
            <a:fillRect/>
          </a:stretch>
        </p:blipFill>
        <p:spPr bwMode="auto">
          <a:xfrm>
            <a:off x="3041650" y="4332288"/>
            <a:ext cx="221456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C:\Documents and Settings\Administrator\デスクトップ\HUTT生資料\STK-2 Day4 ×10　1 small.jpg"/>
          <p:cNvPicPr>
            <a:picLocks noChangeAspect="1" noChangeArrowheads="1"/>
          </p:cNvPicPr>
          <p:nvPr/>
        </p:nvPicPr>
        <p:blipFill>
          <a:blip r:embed="rId5" cstate="print"/>
          <a:srcRect l="2991" r="4318"/>
          <a:stretch>
            <a:fillRect/>
          </a:stretch>
        </p:blipFill>
        <p:spPr bwMode="auto">
          <a:xfrm>
            <a:off x="6196013" y="4316413"/>
            <a:ext cx="2214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49" name="Text Box 35"/>
          <p:cNvSpPr txBox="1">
            <a:spLocks noChangeArrowheads="1"/>
          </p:cNvSpPr>
          <p:nvPr/>
        </p:nvSpPr>
        <p:spPr bwMode="auto">
          <a:xfrm>
            <a:off x="3070225" y="391795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P0 </a:t>
            </a:r>
            <a:r>
              <a:rPr kumimoji="0" lang="en-US" altLang="zh-CN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kumimoji="0" lang="zh-CN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天</a:t>
            </a:r>
            <a:endParaRPr kumimoji="0" lang="ja-JP" altLang="en-US" sz="1600" b="1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1450" name="Text Box 35"/>
          <p:cNvSpPr txBox="1">
            <a:spLocks noChangeArrowheads="1"/>
          </p:cNvSpPr>
          <p:nvPr/>
        </p:nvSpPr>
        <p:spPr bwMode="auto">
          <a:xfrm>
            <a:off x="6196013" y="386080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P0 </a:t>
            </a:r>
            <a:r>
              <a:rPr kumimoji="0" lang="en-US" altLang="zh-CN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kumimoji="0" lang="zh-CN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天</a:t>
            </a:r>
            <a:endParaRPr kumimoji="0" lang="ja-JP" altLang="en-US" sz="1600" b="1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endParaRPr kumimoji="0" lang="ja-JP" altLang="en-US" sz="1600" b="1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" name="曲折矢印 15"/>
          <p:cNvSpPr/>
          <p:nvPr/>
        </p:nvSpPr>
        <p:spPr bwMode="auto">
          <a:xfrm flipV="1">
            <a:off x="1989138" y="4056063"/>
            <a:ext cx="885825" cy="1027112"/>
          </a:xfrm>
          <a:prstGeom prst="bentArrow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1452" name="右矢印 17"/>
          <p:cNvSpPr>
            <a:spLocks noChangeArrowheads="1"/>
          </p:cNvSpPr>
          <p:nvPr/>
        </p:nvSpPr>
        <p:spPr bwMode="auto">
          <a:xfrm>
            <a:off x="5464175" y="4591050"/>
            <a:ext cx="576263" cy="492125"/>
          </a:xfrm>
          <a:prstGeom prst="rightArrow">
            <a:avLst>
              <a:gd name="adj1" fmla="val 50000"/>
              <a:gd name="adj2" fmla="val 49983"/>
            </a:avLst>
          </a:prstGeom>
          <a:solidFill>
            <a:schemeClr val="accent1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r" eaLnBrk="0" hangingPunct="0"/>
            <a:endParaRPr kumimoji="0"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755650" y="260350"/>
            <a:ext cx="76660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源自脂肪组织的</a:t>
            </a:r>
            <a:r>
              <a:rPr kumimoji="0"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MSC</a:t>
            </a:r>
            <a:r>
              <a:rPr kumimoji="0"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培养</a:t>
            </a:r>
          </a:p>
        </p:txBody>
      </p:sp>
      <p:sp>
        <p:nvSpPr>
          <p:cNvPr id="61454" name="テキスト ボックス 19"/>
          <p:cNvSpPr txBox="1">
            <a:spLocks noChangeArrowheads="1"/>
          </p:cNvSpPr>
          <p:nvPr/>
        </p:nvSpPr>
        <p:spPr bwMode="auto">
          <a:xfrm>
            <a:off x="5165725" y="1960563"/>
            <a:ext cx="2876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kumimoji="0" lang="zh-CN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次治疗中使用的细胞数</a:t>
            </a:r>
            <a:endParaRPr kumimoji="0" lang="en-US" altLang="ja-JP" sz="200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kumimoji="0" lang="ja-JP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kumimoji="0" lang="en-US" altLang="zh-CN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2000</a:t>
            </a:r>
            <a:r>
              <a:rPr kumimoji="0" lang="zh-CN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万个～</a:t>
            </a:r>
            <a:r>
              <a:rPr kumimoji="0" lang="en-US" altLang="zh-CN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kumimoji="0" lang="zh-CN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亿个</a:t>
            </a:r>
            <a:r>
              <a:rPr kumimoji="0" lang="ja-JP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kumimoji="0" lang="en-US" altLang="ja-JP" sz="200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kumimoji="0" lang="en-US" altLang="ja-JP" sz="200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kumimoji="0" lang="zh-CN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约经</a:t>
            </a:r>
            <a:r>
              <a:rPr kumimoji="0" lang="en-US" altLang="zh-CN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kumimoji="0" lang="zh-CN" altLang="en-US" sz="200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周培养可达到</a:t>
            </a:r>
            <a:endParaRPr kumimoji="0" lang="en-US" altLang="ja-JP" sz="200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534400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zh-CN" altLang="en-US" sz="2800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2800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6/9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63490" name="テキスト ボックス 3"/>
          <p:cNvSpPr txBox="1">
            <a:spLocks noChangeArrowheads="1"/>
          </p:cNvSpPr>
          <p:nvPr/>
        </p:nvSpPr>
        <p:spPr bwMode="auto">
          <a:xfrm>
            <a:off x="683568" y="1628800"/>
            <a:ext cx="75612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获得再生医疗所需的干细胞数，约需要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４～６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周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不过，虽然采用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同样的培养方法，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但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细胞增殖能力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却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因人而异，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这时，可能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会发生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劝患者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放弃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院再生医疗的情况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高龄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接受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过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抗癌药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物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治疗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、以及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糖尿病等患者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需要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６～８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周的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培养期间。</a:t>
            </a:r>
            <a:endParaRPr lang="zh-CN" altLang="en-US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另外，有时会需要再次采集脂肪组织和实施干细胞分离培养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这种情况下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另外收取采集、培养费用。假如判断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是不适宜植入的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干细胞，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责任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会详细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说明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理由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605838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7/9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65538" name="テキスト ボックス 3"/>
          <p:cNvSpPr txBox="1">
            <a:spLocks noChangeArrowheads="1"/>
          </p:cNvSpPr>
          <p:nvPr/>
        </p:nvSpPr>
        <p:spPr bwMode="auto">
          <a:xfrm>
            <a:off x="683568" y="1628800"/>
            <a:ext cx="7776864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＊</a:t>
            </a:r>
            <a:r>
              <a:rPr lang="ja-JP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en-US" sz="2400" dirty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术后处理</a:t>
            </a:r>
            <a:r>
              <a:rPr lang="ja-JP" altLang="ja-JP" sz="2400" dirty="0" err="1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zh-CN" sz="2400" dirty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拆线</a:t>
            </a:r>
            <a:endParaRPr lang="zh-CN" altLang="en-US" sz="2400" dirty="0">
              <a:solidFill>
                <a:schemeClr val="hlink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en-US" altLang="ja-JP" sz="2400" dirty="0">
              <a:solidFill>
                <a:schemeClr val="hlink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请在手术</a:t>
            </a:r>
            <a:r>
              <a:rPr lang="en-US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周后来院处理脂肪采集部位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同时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也要给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脂肪采集部位拆线。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如果来院不方便也可以在附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近医院拆线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但为了确认有无术后感染、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肥厚性疤痕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等合并症，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建议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来院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处理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ja-JP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316913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8/9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67586" name="テキスト ボックス 3"/>
          <p:cNvSpPr txBox="1">
            <a:spLocks noChangeArrowheads="1"/>
          </p:cNvSpPr>
          <p:nvPr/>
        </p:nvSpPr>
        <p:spPr bwMode="auto">
          <a:xfrm>
            <a:off x="900113" y="1484313"/>
            <a:ext cx="75612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srgbClr val="3333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4</a:t>
            </a:r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zh-CN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干细胞的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植入</a:t>
            </a:r>
            <a:endParaRPr lang="zh-CN" altLang="zh-CN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将培养</a:t>
            </a:r>
            <a:r>
              <a:rPr lang="ja-JP" altLang="ja-JP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增殖的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本人的干细胞注入目的部位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面部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等部位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的注入在局部麻醉下进行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根据注入部位状态的差异，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有时也会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将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本人的脂肪组织同时采集</a:t>
            </a:r>
            <a:r>
              <a:rPr lang="ja-JP" altLang="ja-JP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注入。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该情况虽会事先说明，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取得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本人同意后实施，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但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此时的脂肪组织采集技术费用另外收取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面部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注入部位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伴有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内出血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和</a:t>
            </a:r>
            <a:r>
              <a:rPr lang="zh-CN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毛细血管扩张的面赤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、其它无法预期的并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发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症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，根据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责任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医师的判断中断或中止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植入</a:t>
            </a:r>
            <a:r>
              <a:rPr lang="zh-CN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，采取适当的对策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991475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前言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2/2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3314" name="テキスト ボックス 3"/>
          <p:cNvSpPr txBox="1">
            <a:spLocks noChangeArrowheads="1"/>
          </p:cNvSpPr>
          <p:nvPr/>
        </p:nvSpPr>
        <p:spPr bwMode="auto">
          <a:xfrm>
            <a:off x="755576" y="1628800"/>
            <a:ext cx="7848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另外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，关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于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最终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知情同意书说明和同意，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将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</a:t>
            </a:r>
            <a:r>
              <a:rPr lang="zh-CN" altLang="ja-JP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日本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</a:t>
            </a:r>
            <a:r>
              <a:rPr lang="zh-CN" altLang="ja-JP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实施再生治疗的医疗机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，由日本的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责任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医师就该治疗予以事前说明，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由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签署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同意书。</a:t>
            </a: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敬请阅读此文本，充分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了解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说明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内容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，并在正确理解的基础上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予以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判断。</a:t>
            </a:r>
            <a:endParaRPr lang="ja-JP" altLang="en-US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en-US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251825" cy="1001713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（３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 “使用脂肪干细胞的再生医疗”的实施方法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9/9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69634" name="テキスト ボックス 3"/>
          <p:cNvSpPr txBox="1">
            <a:spLocks noChangeArrowheads="1"/>
          </p:cNvSpPr>
          <p:nvPr/>
        </p:nvSpPr>
        <p:spPr bwMode="auto">
          <a:xfrm>
            <a:off x="900113" y="1597025"/>
            <a:ext cx="75612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关于其他疾病，因为注入静脉内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动脉内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脊髓腔内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关节内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器官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组织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内，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请听取责任医师的详细说明。根据植入目的不同，有时要将培养的细胞分为数次植入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５）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预后诊察</a:t>
            </a:r>
            <a:endParaRPr lang="zh-CN" altLang="ja-JP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干细胞植入后，请在１周</a:t>
            </a:r>
            <a:r>
              <a:rPr lang="ja-JP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～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１２周</a:t>
            </a:r>
            <a:r>
              <a:rPr lang="ja-JP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后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的预约日来院接受预后诊察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这是为预防术后感染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预防肥厚性疤痕形成以及判断治疗效果的重要诊察，请务必来院。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図 7" descr="EXPERIMENT001AA04  090909 N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1944688"/>
            <a:ext cx="3848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図 8" descr="EXPERIMENT001AA04  090830 No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1954213"/>
            <a:ext cx="38322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ストライプ矢印 9"/>
          <p:cNvSpPr/>
          <p:nvPr/>
        </p:nvSpPr>
        <p:spPr>
          <a:xfrm>
            <a:off x="4305300" y="2986088"/>
            <a:ext cx="604838" cy="6746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1684" name="テキスト ボックス 10"/>
          <p:cNvSpPr txBox="1">
            <a:spLocks noChangeArrowheads="1"/>
          </p:cNvSpPr>
          <p:nvPr/>
        </p:nvSpPr>
        <p:spPr bwMode="auto">
          <a:xfrm>
            <a:off x="1487488" y="14382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2400" b="1">
                <a:latin typeface="SimHei" pitchFamily="49" charset="-122"/>
                <a:ea typeface="SimHei" pitchFamily="49" charset="-122"/>
              </a:rPr>
              <a:t>培养初期</a:t>
            </a:r>
          </a:p>
        </p:txBody>
      </p:sp>
      <p:sp>
        <p:nvSpPr>
          <p:cNvPr id="71685" name="テキスト ボックス 11"/>
          <p:cNvSpPr txBox="1">
            <a:spLocks noChangeArrowheads="1"/>
          </p:cNvSpPr>
          <p:nvPr/>
        </p:nvSpPr>
        <p:spPr bwMode="auto">
          <a:xfrm>
            <a:off x="6281738" y="14366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zh-CN" altLang="en-US" sz="2400" b="1">
                <a:latin typeface="SimHei" pitchFamily="49" charset="-122"/>
                <a:ea typeface="SimHei" pitchFamily="49" charset="-122"/>
              </a:rPr>
              <a:t>培养后期</a:t>
            </a:r>
          </a:p>
        </p:txBody>
      </p:sp>
      <p:sp>
        <p:nvSpPr>
          <p:cNvPr id="71686" name="テキスト ボックス 12"/>
          <p:cNvSpPr txBox="1">
            <a:spLocks noChangeArrowheads="1"/>
          </p:cNvSpPr>
          <p:nvPr/>
        </p:nvSpPr>
        <p:spPr bwMode="auto">
          <a:xfrm>
            <a:off x="1619672" y="4653136"/>
            <a:ext cx="127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kumimoji="0" lang="en-US" altLang="ja-JP" sz="2400" b="1" dirty="0">
                <a:latin typeface="SimHei" pitchFamily="49" charset="-122"/>
                <a:ea typeface="SimHei" pitchFamily="49" charset="-122"/>
              </a:rPr>
              <a:t>50%</a:t>
            </a:r>
            <a:r>
              <a:rPr kumimoji="0" lang="zh-CN" altLang="en-US" sz="2400" b="1" dirty="0">
                <a:latin typeface="SimHei" pitchFamily="49" charset="-122"/>
                <a:ea typeface="SimHei" pitchFamily="49" charset="-122"/>
              </a:rPr>
              <a:t>融合</a:t>
            </a:r>
          </a:p>
          <a:p>
            <a:pPr algn="r" eaLnBrk="0" hangingPunct="0"/>
            <a:endParaRPr kumimoji="0" lang="en-US" altLang="ja-JP" sz="24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1687" name="テキスト ボックス 13"/>
          <p:cNvSpPr txBox="1">
            <a:spLocks noChangeArrowheads="1"/>
          </p:cNvSpPr>
          <p:nvPr/>
        </p:nvSpPr>
        <p:spPr bwMode="auto">
          <a:xfrm>
            <a:off x="6315075" y="4635500"/>
            <a:ext cx="2041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b="1" dirty="0">
                <a:latin typeface="SimHei" pitchFamily="49" charset="-122"/>
                <a:ea typeface="SimHei" pitchFamily="49" charset="-122"/>
              </a:rPr>
              <a:t>90%</a:t>
            </a:r>
            <a:r>
              <a:rPr kumimoji="0" lang="zh-CN" altLang="en-US" sz="2400" b="1" dirty="0">
                <a:latin typeface="SimHei" pitchFamily="49" charset="-122"/>
                <a:ea typeface="SimHei" pitchFamily="49" charset="-122"/>
              </a:rPr>
              <a:t>融合</a:t>
            </a:r>
          </a:p>
          <a:p>
            <a:pPr algn="r" eaLnBrk="0" hangingPunct="0"/>
            <a:r>
              <a:rPr kumimoji="0" lang="ja-JP" altLang="en-US" sz="2400" b="1" dirty="0">
                <a:latin typeface="SimHei" pitchFamily="49" charset="-122"/>
                <a:ea typeface="SimHei" pitchFamily="49" charset="-122"/>
              </a:rPr>
              <a:t>→</a:t>
            </a:r>
            <a:r>
              <a:rPr kumimoji="0" lang="zh-CN" altLang="en-US" sz="2400" b="1" dirty="0">
                <a:latin typeface="SimHei" pitchFamily="49" charset="-122"/>
                <a:ea typeface="SimHei" pitchFamily="49" charset="-122"/>
              </a:rPr>
              <a:t>第二天回收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051050" y="333375"/>
            <a:ext cx="50720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MSC</a:t>
            </a:r>
            <a:r>
              <a:rPr kumimoji="0" lang="zh-CN" alt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的培养过程</a:t>
            </a:r>
            <a:endParaRPr kumimoji="0" lang="en-US" altLang="zh-CN" sz="4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60" name="그림 5" descr="제목 없음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2420938"/>
            <a:ext cx="32305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874838" y="160338"/>
            <a:ext cx="5449887" cy="723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CN" alt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干细胞的归巢效应</a:t>
            </a:r>
          </a:p>
        </p:txBody>
      </p:sp>
      <p:sp>
        <p:nvSpPr>
          <p:cNvPr id="73730" name="テキスト ボックス 1"/>
          <p:cNvSpPr txBox="1">
            <a:spLocks noChangeArrowheads="1"/>
          </p:cNvSpPr>
          <p:nvPr/>
        </p:nvSpPr>
        <p:spPr bwMode="auto">
          <a:xfrm>
            <a:off x="274638" y="6550025"/>
            <a:ext cx="389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>
                <a:latin typeface="SimHei" pitchFamily="49" charset="-122"/>
                <a:ea typeface="SimHei" pitchFamily="49" charset="-122"/>
              </a:rPr>
              <a:t>SDF-1: stromal cell-derived factor 1</a:t>
            </a:r>
            <a:endParaRPr lang="ja-JP" altLang="en-US" sz="1600" b="1" i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0" y="908050"/>
            <a:ext cx="8983663" cy="944563"/>
          </a:xfrm>
          <a:prstGeom prst="roundRect">
            <a:avLst>
              <a:gd name="adj" fmla="val 1296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32" name="Text Box 27"/>
          <p:cNvSpPr txBox="1">
            <a:spLocks noChangeArrowheads="1"/>
          </p:cNvSpPr>
          <p:nvPr/>
        </p:nvSpPr>
        <p:spPr bwMode="auto">
          <a:xfrm>
            <a:off x="150813" y="1033463"/>
            <a:ext cx="8897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归巢效应</a:t>
            </a:r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迁移性</a:t>
            </a:r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）：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迁移至某特定的生理性环境所需求的位置的效应</a:t>
            </a:r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。</a:t>
            </a:r>
          </a:p>
        </p:txBody>
      </p:sp>
      <p:sp>
        <p:nvSpPr>
          <p:cNvPr id="73733" name="Text Box 28"/>
          <p:cNvSpPr txBox="1">
            <a:spLocks noChangeArrowheads="1"/>
          </p:cNvSpPr>
          <p:nvPr/>
        </p:nvSpPr>
        <p:spPr bwMode="auto">
          <a:xfrm>
            <a:off x="179388" y="1412875"/>
            <a:ext cx="832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SimHei" pitchFamily="49" charset="-122"/>
                <a:ea typeface="SimHei" pitchFamily="49" charset="-122"/>
              </a:rPr>
              <a:t>　　　　　　　　　　</a:t>
            </a:r>
            <a:r>
              <a:rPr lang="zh-CN" altLang="en-US" sz="1600" b="1" dirty="0" smtClean="0">
                <a:latin typeface="SimHei" pitchFamily="49" charset="-122"/>
                <a:ea typeface="SimHei" pitchFamily="49" charset="-122"/>
              </a:rPr>
              <a:t>释放入</a:t>
            </a:r>
            <a:r>
              <a:rPr lang="zh-CN" altLang="en-US" sz="1600" b="1" dirty="0">
                <a:latin typeface="SimHei" pitchFamily="49" charset="-122"/>
                <a:ea typeface="SimHei" pitchFamily="49" charset="-122"/>
              </a:rPr>
              <a:t>体内的干细胞自动找到需要再生的位置。</a:t>
            </a:r>
            <a:endParaRPr lang="ja-JP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34" name="AutoShape 30"/>
          <p:cNvSpPr>
            <a:spLocks noChangeArrowheads="1"/>
          </p:cNvSpPr>
          <p:nvPr/>
        </p:nvSpPr>
        <p:spPr bwMode="auto">
          <a:xfrm>
            <a:off x="1012825" y="2114550"/>
            <a:ext cx="2768600" cy="344488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29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35" name="Text Box 31"/>
          <p:cNvSpPr txBox="1">
            <a:spLocks noChangeArrowheads="1"/>
          </p:cNvSpPr>
          <p:nvPr/>
        </p:nvSpPr>
        <p:spPr bwMode="auto">
          <a:xfrm>
            <a:off x="1579563" y="2132013"/>
            <a:ext cx="163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１　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释放</a:t>
            </a:r>
          </a:p>
        </p:txBody>
      </p:sp>
      <p:sp>
        <p:nvSpPr>
          <p:cNvPr id="73736" name="AutoShape 32"/>
          <p:cNvSpPr>
            <a:spLocks noChangeArrowheads="1"/>
          </p:cNvSpPr>
          <p:nvPr/>
        </p:nvSpPr>
        <p:spPr bwMode="auto">
          <a:xfrm>
            <a:off x="1016000" y="2828925"/>
            <a:ext cx="2760663" cy="344488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37" name="Text Box 33"/>
          <p:cNvSpPr txBox="1">
            <a:spLocks noChangeArrowheads="1"/>
          </p:cNvSpPr>
          <p:nvPr/>
        </p:nvSpPr>
        <p:spPr bwMode="auto">
          <a:xfrm>
            <a:off x="1635125" y="2865438"/>
            <a:ext cx="152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２　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循环</a:t>
            </a:r>
          </a:p>
        </p:txBody>
      </p:sp>
      <p:sp>
        <p:nvSpPr>
          <p:cNvPr id="73738" name="AutoShape 34"/>
          <p:cNvSpPr>
            <a:spLocks noChangeArrowheads="1"/>
          </p:cNvSpPr>
          <p:nvPr/>
        </p:nvSpPr>
        <p:spPr bwMode="auto">
          <a:xfrm>
            <a:off x="1004888" y="3556000"/>
            <a:ext cx="2782887" cy="344488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1D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39" name="Text Box 35"/>
          <p:cNvSpPr txBox="1">
            <a:spLocks noChangeArrowheads="1"/>
          </p:cNvSpPr>
          <p:nvPr/>
        </p:nvSpPr>
        <p:spPr bwMode="auto">
          <a:xfrm>
            <a:off x="1639888" y="3576638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３　</a:t>
            </a:r>
            <a:r>
              <a:rPr lang="zh-CN" altLang="en-US" sz="16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粘 </a:t>
            </a:r>
            <a:r>
              <a:rPr lang="zh-CN" altLang="en-US" sz="16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附</a:t>
            </a:r>
            <a:endParaRPr lang="ja-JP" altLang="en-US" sz="16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40" name="AutoShape 36"/>
          <p:cNvSpPr>
            <a:spLocks noChangeArrowheads="1"/>
          </p:cNvSpPr>
          <p:nvPr/>
        </p:nvSpPr>
        <p:spPr bwMode="auto">
          <a:xfrm>
            <a:off x="1023938" y="4283075"/>
            <a:ext cx="2782887" cy="344488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41" name="Text Box 37"/>
          <p:cNvSpPr txBox="1">
            <a:spLocks noChangeArrowheads="1"/>
          </p:cNvSpPr>
          <p:nvPr/>
        </p:nvSpPr>
        <p:spPr bwMode="auto">
          <a:xfrm>
            <a:off x="1011238" y="4302125"/>
            <a:ext cx="280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４　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归巢</a:t>
            </a: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迁移</a:t>
            </a: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lang="en-US" altLang="ja-JP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转移</a:t>
            </a:r>
          </a:p>
        </p:txBody>
      </p:sp>
      <p:sp>
        <p:nvSpPr>
          <p:cNvPr id="73742" name="AutoShape 38"/>
          <p:cNvSpPr>
            <a:spLocks noChangeArrowheads="1"/>
          </p:cNvSpPr>
          <p:nvPr/>
        </p:nvSpPr>
        <p:spPr bwMode="auto">
          <a:xfrm>
            <a:off x="1004888" y="4994275"/>
            <a:ext cx="2782887" cy="344488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43" name="Text Box 39"/>
          <p:cNvSpPr txBox="1">
            <a:spLocks noChangeArrowheads="1"/>
          </p:cNvSpPr>
          <p:nvPr/>
        </p:nvSpPr>
        <p:spPr bwMode="auto">
          <a:xfrm>
            <a:off x="1474788" y="5011738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５　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植活</a:t>
            </a:r>
            <a:r>
              <a:rPr lang="en-US" altLang="ja-JP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扩增</a:t>
            </a:r>
            <a:endParaRPr lang="ja-JP" altLang="en-US" sz="1600" b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73744" name="グループ化 2"/>
          <p:cNvGrpSpPr>
            <a:grpSpLocks/>
          </p:cNvGrpSpPr>
          <p:nvPr/>
        </p:nvGrpSpPr>
        <p:grpSpPr bwMode="auto">
          <a:xfrm>
            <a:off x="305476" y="1837798"/>
            <a:ext cx="423863" cy="4105275"/>
            <a:chOff x="445407" y="2159000"/>
            <a:chExt cx="536499" cy="3933825"/>
          </a:xfrm>
        </p:grpSpPr>
        <p:sp>
          <p:nvSpPr>
            <p:cNvPr id="21" name="AutoShape 40"/>
            <p:cNvSpPr>
              <a:spLocks noChangeArrowheads="1"/>
            </p:cNvSpPr>
            <p:nvPr/>
          </p:nvSpPr>
          <p:spPr bwMode="auto">
            <a:xfrm>
              <a:off x="445407" y="2159000"/>
              <a:ext cx="536499" cy="3933825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1600">
                <a:latin typeface="SimHei" pitchFamily="49" charset="-122"/>
                <a:ea typeface="SimHei" pitchFamily="49" charset="-122"/>
                <a:cs typeface="HGｺﾞｼｯｸM"/>
              </a:endParaRPr>
            </a:p>
          </p:txBody>
        </p:sp>
        <p:sp>
          <p:nvSpPr>
            <p:cNvPr id="73770" name="Text Box 41"/>
            <p:cNvSpPr txBox="1">
              <a:spLocks noChangeArrowheads="1"/>
            </p:cNvSpPr>
            <p:nvPr/>
          </p:nvSpPr>
          <p:spPr bwMode="auto">
            <a:xfrm rot="16200000">
              <a:off x="-558228" y="4634151"/>
              <a:ext cx="2541926" cy="350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smtClean="0">
                  <a:latin typeface="SimHei" pitchFamily="49" charset="-122"/>
                  <a:ea typeface="SimHei" pitchFamily="49" charset="-122"/>
                </a:rPr>
                <a:t> </a:t>
              </a:r>
              <a:r>
                <a:rPr lang="en-US" altLang="ja-JP" sz="1200" b="1" dirty="0">
                  <a:latin typeface="SimHei" pitchFamily="49" charset="-122"/>
                  <a:ea typeface="SimHei" pitchFamily="49" charset="-122"/>
                </a:rPr>
                <a:t>SDF-1 </a:t>
              </a:r>
              <a:r>
                <a:rPr lang="ja-JP" altLang="en-US" sz="1200" b="1" dirty="0" smtClean="0">
                  <a:latin typeface="SimHei" pitchFamily="49" charset="-122"/>
                  <a:ea typeface="SimHei" pitchFamily="49" charset="-122"/>
                </a:rPr>
                <a:t> </a:t>
              </a:r>
              <a:r>
                <a:rPr lang="en-US" altLang="ja-JP" sz="1200" b="1" dirty="0" smtClean="0">
                  <a:latin typeface="SimHei" pitchFamily="49" charset="-122"/>
                  <a:ea typeface="SimHei" pitchFamily="49" charset="-122"/>
                </a:rPr>
                <a:t>Gradient</a:t>
              </a:r>
              <a:endParaRPr lang="zh-CN" altLang="en-US" sz="1200" b="1" dirty="0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73745" name="Text Box 42"/>
          <p:cNvSpPr txBox="1">
            <a:spLocks noChangeArrowheads="1"/>
          </p:cNvSpPr>
          <p:nvPr/>
        </p:nvSpPr>
        <p:spPr bwMode="auto">
          <a:xfrm>
            <a:off x="77139" y="5896851"/>
            <a:ext cx="8345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信号</a:t>
            </a:r>
          </a:p>
        </p:txBody>
      </p:sp>
      <p:sp>
        <p:nvSpPr>
          <p:cNvPr id="73746" name="Text Box 43"/>
          <p:cNvSpPr txBox="1">
            <a:spLocks noChangeArrowheads="1"/>
          </p:cNvSpPr>
          <p:nvPr/>
        </p:nvSpPr>
        <p:spPr bwMode="auto">
          <a:xfrm>
            <a:off x="3851275" y="1989138"/>
            <a:ext cx="1947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间充质干细胞离开原来的环境状态，进入外周血液循环系统</a:t>
            </a:r>
            <a:r>
              <a:rPr lang="ja-JP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</a:p>
        </p:txBody>
      </p:sp>
      <p:sp>
        <p:nvSpPr>
          <p:cNvPr id="73747" name="Text Box 44"/>
          <p:cNvSpPr txBox="1">
            <a:spLocks noChangeArrowheads="1"/>
          </p:cNvSpPr>
          <p:nvPr/>
        </p:nvSpPr>
        <p:spPr bwMode="auto">
          <a:xfrm>
            <a:off x="3924301" y="2781300"/>
            <a:ext cx="187183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通过淋巴、外周血到达干细胞巢。</a:t>
            </a:r>
          </a:p>
        </p:txBody>
      </p:sp>
      <p:sp>
        <p:nvSpPr>
          <p:cNvPr id="73748" name="Text Box 45"/>
          <p:cNvSpPr txBox="1">
            <a:spLocks noChangeArrowheads="1"/>
          </p:cNvSpPr>
          <p:nvPr/>
        </p:nvSpPr>
        <p:spPr bwMode="auto">
          <a:xfrm>
            <a:off x="3824288" y="3554413"/>
            <a:ext cx="218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粘附于血管内皮</a:t>
            </a:r>
            <a:r>
              <a:rPr lang="ja-JP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</a:p>
        </p:txBody>
      </p:sp>
      <p:sp>
        <p:nvSpPr>
          <p:cNvPr id="73749" name="Text Box 46"/>
          <p:cNvSpPr txBox="1">
            <a:spLocks noChangeArrowheads="1"/>
          </p:cNvSpPr>
          <p:nvPr/>
        </p:nvSpPr>
        <p:spPr bwMode="auto">
          <a:xfrm>
            <a:off x="3862388" y="4365625"/>
            <a:ext cx="1963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浸润细胞的组织</a:t>
            </a:r>
            <a:r>
              <a:rPr lang="ja-JP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</a:p>
        </p:txBody>
      </p:sp>
      <p:sp>
        <p:nvSpPr>
          <p:cNvPr id="73750" name="Text Box 47"/>
          <p:cNvSpPr txBox="1">
            <a:spLocks noChangeArrowheads="1"/>
          </p:cNvSpPr>
          <p:nvPr/>
        </p:nvSpPr>
        <p:spPr bwMode="auto">
          <a:xfrm>
            <a:off x="3862388" y="5067300"/>
            <a:ext cx="1785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增殖</a:t>
            </a:r>
            <a:r>
              <a:rPr lang="ja-JP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。</a:t>
            </a:r>
          </a:p>
        </p:txBody>
      </p:sp>
      <p:sp>
        <p:nvSpPr>
          <p:cNvPr id="73751" name="AutoShape 54"/>
          <p:cNvSpPr>
            <a:spLocks noChangeArrowheads="1"/>
          </p:cNvSpPr>
          <p:nvPr/>
        </p:nvSpPr>
        <p:spPr bwMode="auto">
          <a:xfrm rot="5400000">
            <a:off x="2257426" y="2508250"/>
            <a:ext cx="277812" cy="293687"/>
          </a:xfrm>
          <a:prstGeom prst="rightArrow">
            <a:avLst>
              <a:gd name="adj1" fmla="val 42000"/>
              <a:gd name="adj2" fmla="val 59616"/>
            </a:avLst>
          </a:prstGeom>
          <a:solidFill>
            <a:srgbClr val="CA0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2" name="AutoShape 55"/>
          <p:cNvSpPr>
            <a:spLocks noChangeArrowheads="1"/>
          </p:cNvSpPr>
          <p:nvPr/>
        </p:nvSpPr>
        <p:spPr bwMode="auto">
          <a:xfrm rot="5400000">
            <a:off x="2257426" y="3228975"/>
            <a:ext cx="277812" cy="293687"/>
          </a:xfrm>
          <a:prstGeom prst="rightArrow">
            <a:avLst>
              <a:gd name="adj1" fmla="val 42000"/>
              <a:gd name="adj2" fmla="val 59616"/>
            </a:avLst>
          </a:prstGeom>
          <a:solidFill>
            <a:srgbClr val="CA0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3" name="AutoShape 56"/>
          <p:cNvSpPr>
            <a:spLocks noChangeArrowheads="1"/>
          </p:cNvSpPr>
          <p:nvPr/>
        </p:nvSpPr>
        <p:spPr bwMode="auto">
          <a:xfrm rot="5400000">
            <a:off x="2257426" y="3930650"/>
            <a:ext cx="277812" cy="293687"/>
          </a:xfrm>
          <a:prstGeom prst="rightArrow">
            <a:avLst>
              <a:gd name="adj1" fmla="val 42000"/>
              <a:gd name="adj2" fmla="val 59616"/>
            </a:avLst>
          </a:prstGeom>
          <a:solidFill>
            <a:srgbClr val="CA0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4" name="AutoShape 57"/>
          <p:cNvSpPr>
            <a:spLocks noChangeArrowheads="1"/>
          </p:cNvSpPr>
          <p:nvPr/>
        </p:nvSpPr>
        <p:spPr bwMode="auto">
          <a:xfrm rot="5400000">
            <a:off x="2257425" y="4678363"/>
            <a:ext cx="277813" cy="293687"/>
          </a:xfrm>
          <a:prstGeom prst="rightArrow">
            <a:avLst>
              <a:gd name="adj1" fmla="val 42000"/>
              <a:gd name="adj2" fmla="val 59616"/>
            </a:avLst>
          </a:prstGeom>
          <a:solidFill>
            <a:srgbClr val="CA0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5" name="AutoShape 61"/>
          <p:cNvSpPr>
            <a:spLocks noChangeArrowheads="1"/>
          </p:cNvSpPr>
          <p:nvPr/>
        </p:nvSpPr>
        <p:spPr bwMode="auto">
          <a:xfrm>
            <a:off x="1004888" y="5764213"/>
            <a:ext cx="2784475" cy="344487"/>
          </a:xfrm>
          <a:prstGeom prst="roundRect">
            <a:avLst>
              <a:gd name="adj" fmla="val 22579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6" name="Text Box 62"/>
          <p:cNvSpPr txBox="1">
            <a:spLocks noChangeArrowheads="1"/>
          </p:cNvSpPr>
          <p:nvPr/>
        </p:nvSpPr>
        <p:spPr bwMode="auto">
          <a:xfrm>
            <a:off x="1265238" y="5786438"/>
            <a:ext cx="226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５　</a:t>
            </a:r>
            <a:r>
              <a:rPr lang="zh-CN" altLang="en-US" sz="16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分化为目标细胞</a:t>
            </a:r>
          </a:p>
        </p:txBody>
      </p:sp>
      <p:sp>
        <p:nvSpPr>
          <p:cNvPr id="73757" name="AutoShape 64"/>
          <p:cNvSpPr>
            <a:spLocks noChangeArrowheads="1"/>
          </p:cNvSpPr>
          <p:nvPr/>
        </p:nvSpPr>
        <p:spPr bwMode="auto">
          <a:xfrm rot="5400000">
            <a:off x="2258218" y="5422107"/>
            <a:ext cx="277813" cy="292100"/>
          </a:xfrm>
          <a:prstGeom prst="rightArrow">
            <a:avLst>
              <a:gd name="adj1" fmla="val 42000"/>
              <a:gd name="adj2" fmla="val 59616"/>
            </a:avLst>
          </a:prstGeom>
          <a:solidFill>
            <a:srgbClr val="CA0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8" name="Text Box 65"/>
          <p:cNvSpPr txBox="1">
            <a:spLocks noChangeArrowheads="1"/>
          </p:cNvSpPr>
          <p:nvPr/>
        </p:nvSpPr>
        <p:spPr bwMode="auto">
          <a:xfrm>
            <a:off x="912813" y="4719638"/>
            <a:ext cx="125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en-US" altLang="en-US" sz="1600" b="1">
                <a:latin typeface="SimHei" pitchFamily="49" charset="-122"/>
                <a:ea typeface="SimHei" pitchFamily="49" charset="-122"/>
              </a:rPr>
              <a:t>～</a:t>
            </a:r>
            <a:r>
              <a:rPr lang="en-US" altLang="ja-JP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个小时</a:t>
            </a:r>
            <a:endParaRPr lang="ja-JP" altLang="en-US" sz="1600" b="1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3759" name="Text Box 66"/>
          <p:cNvSpPr txBox="1">
            <a:spLocks noChangeArrowheads="1"/>
          </p:cNvSpPr>
          <p:nvPr/>
        </p:nvSpPr>
        <p:spPr bwMode="auto">
          <a:xfrm>
            <a:off x="949325" y="5499100"/>
            <a:ext cx="124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en-US" altLang="en-US" sz="1600" b="1">
                <a:latin typeface="SimHei" pitchFamily="49" charset="-122"/>
                <a:ea typeface="SimHei" pitchFamily="49" charset="-122"/>
              </a:rPr>
              <a:t>～</a:t>
            </a:r>
            <a:r>
              <a:rPr lang="en-US" altLang="zh-CN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16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个月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099425" cy="844550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（４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1/6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75778" name="テキスト ボックス 3"/>
          <p:cNvSpPr txBox="1">
            <a:spLocks noChangeArrowheads="1"/>
          </p:cNvSpPr>
          <p:nvPr/>
        </p:nvSpPr>
        <p:spPr bwMode="auto">
          <a:xfrm>
            <a:off x="467544" y="1484784"/>
            <a:ext cx="80660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　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下面说明本疗法的安全性以及可能发生的并发症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副作用。</a:t>
            </a:r>
            <a:endParaRPr lang="en-US" altLang="ja-JP" sz="2400" dirty="0">
              <a:latin typeface="SimHei" pitchFamily="49" charset="-122"/>
              <a:ea typeface="SimHei" pitchFamily="49" charset="-122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</a:endParaRPr>
          </a:p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１）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采集脂肪时相关的并发症</a:t>
            </a:r>
            <a:endParaRPr lang="ja-JP" altLang="en-US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　　很少，但在采集脂肪组织后，有时会引起</a:t>
            </a:r>
            <a:r>
              <a:rPr lang="zh-CN" altLang="en-US" sz="2400" dirty="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术后感染</a:t>
            </a:r>
            <a:r>
              <a:rPr lang="ja-JP" altLang="ja-JP" sz="2400" dirty="0" err="1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肥厚性瘢痕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等并发症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对此，我们实施在日本实施的预防措施。</a:t>
            </a:r>
            <a:endParaRPr lang="en-US" altLang="zh-CN" sz="2400" dirty="0">
              <a:latin typeface="SimHei" pitchFamily="49" charset="-122"/>
              <a:ea typeface="SimHei" pitchFamily="49" charset="-122"/>
            </a:endParaRPr>
          </a:p>
          <a:p>
            <a:endParaRPr lang="zh-CN" altLang="ja-JP" sz="2400" dirty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　　其他预想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</a:rPr>
              <a:t>的并发症以及副作用和发生频率如下</a:t>
            </a:r>
            <a:r>
              <a:rPr lang="ja-JP" altLang="en-US" sz="2400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ja-JP" altLang="ja-JP" sz="24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2267744" y="260648"/>
            <a:ext cx="43576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脂肪的采集</a:t>
            </a:r>
            <a:endParaRPr kumimoji="0"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813300" y="4984750"/>
            <a:ext cx="1438275" cy="1238250"/>
            <a:chOff x="4617" y="2750"/>
            <a:chExt cx="771" cy="635"/>
          </a:xfrm>
        </p:grpSpPr>
        <p:sp>
          <p:nvSpPr>
            <p:cNvPr id="77852" name="Oval 7"/>
            <p:cNvSpPr>
              <a:spLocks noChangeArrowheads="1"/>
            </p:cNvSpPr>
            <p:nvPr/>
          </p:nvSpPr>
          <p:spPr bwMode="auto">
            <a:xfrm>
              <a:off x="4662" y="279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3" name="Oval 8"/>
            <p:cNvSpPr>
              <a:spLocks noChangeArrowheads="1"/>
            </p:cNvSpPr>
            <p:nvPr/>
          </p:nvSpPr>
          <p:spPr bwMode="auto">
            <a:xfrm>
              <a:off x="4798" y="279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4" name="Oval 9"/>
            <p:cNvSpPr>
              <a:spLocks noChangeArrowheads="1"/>
            </p:cNvSpPr>
            <p:nvPr/>
          </p:nvSpPr>
          <p:spPr bwMode="auto">
            <a:xfrm>
              <a:off x="4798" y="2886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5" name="Oval 10"/>
            <p:cNvSpPr>
              <a:spLocks noChangeArrowheads="1"/>
            </p:cNvSpPr>
            <p:nvPr/>
          </p:nvSpPr>
          <p:spPr bwMode="auto">
            <a:xfrm>
              <a:off x="4889" y="2886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6" name="Oval 11"/>
            <p:cNvSpPr>
              <a:spLocks noChangeArrowheads="1"/>
            </p:cNvSpPr>
            <p:nvPr/>
          </p:nvSpPr>
          <p:spPr bwMode="auto">
            <a:xfrm>
              <a:off x="4934" y="2750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7" name="Oval 12"/>
            <p:cNvSpPr>
              <a:spLocks noChangeArrowheads="1"/>
            </p:cNvSpPr>
            <p:nvPr/>
          </p:nvSpPr>
          <p:spPr bwMode="auto">
            <a:xfrm>
              <a:off x="5025" y="284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8" name="Oval 13"/>
            <p:cNvSpPr>
              <a:spLocks noChangeArrowheads="1"/>
            </p:cNvSpPr>
            <p:nvPr/>
          </p:nvSpPr>
          <p:spPr bwMode="auto">
            <a:xfrm>
              <a:off x="4980" y="2977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9" name="Oval 14"/>
            <p:cNvSpPr>
              <a:spLocks noChangeArrowheads="1"/>
            </p:cNvSpPr>
            <p:nvPr/>
          </p:nvSpPr>
          <p:spPr bwMode="auto">
            <a:xfrm>
              <a:off x="4844" y="3022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0" name="Oval 15"/>
            <p:cNvSpPr>
              <a:spLocks noChangeArrowheads="1"/>
            </p:cNvSpPr>
            <p:nvPr/>
          </p:nvSpPr>
          <p:spPr bwMode="auto">
            <a:xfrm>
              <a:off x="5116" y="293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1" name="Oval 16"/>
            <p:cNvSpPr>
              <a:spLocks noChangeArrowheads="1"/>
            </p:cNvSpPr>
            <p:nvPr/>
          </p:nvSpPr>
          <p:spPr bwMode="auto">
            <a:xfrm>
              <a:off x="5161" y="3158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2" name="Oval 17"/>
            <p:cNvSpPr>
              <a:spLocks noChangeArrowheads="1"/>
            </p:cNvSpPr>
            <p:nvPr/>
          </p:nvSpPr>
          <p:spPr bwMode="auto">
            <a:xfrm>
              <a:off x="4708" y="3067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3" name="Oval 18"/>
            <p:cNvSpPr>
              <a:spLocks noChangeArrowheads="1"/>
            </p:cNvSpPr>
            <p:nvPr/>
          </p:nvSpPr>
          <p:spPr bwMode="auto">
            <a:xfrm>
              <a:off x="4934" y="311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4" name="Oval 19"/>
            <p:cNvSpPr>
              <a:spLocks noChangeArrowheads="1"/>
            </p:cNvSpPr>
            <p:nvPr/>
          </p:nvSpPr>
          <p:spPr bwMode="auto">
            <a:xfrm>
              <a:off x="5207" y="3022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5" name="Oval 20"/>
            <p:cNvSpPr>
              <a:spLocks noChangeArrowheads="1"/>
            </p:cNvSpPr>
            <p:nvPr/>
          </p:nvSpPr>
          <p:spPr bwMode="auto">
            <a:xfrm>
              <a:off x="4662" y="293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6" name="Oval 21"/>
            <p:cNvSpPr>
              <a:spLocks noChangeArrowheads="1"/>
            </p:cNvSpPr>
            <p:nvPr/>
          </p:nvSpPr>
          <p:spPr bwMode="auto">
            <a:xfrm>
              <a:off x="4798" y="2976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7" name="Oval 22"/>
            <p:cNvSpPr>
              <a:spLocks noChangeArrowheads="1"/>
            </p:cNvSpPr>
            <p:nvPr/>
          </p:nvSpPr>
          <p:spPr bwMode="auto">
            <a:xfrm>
              <a:off x="5070" y="3067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8" name="Oval 23"/>
            <p:cNvSpPr>
              <a:spLocks noChangeArrowheads="1"/>
            </p:cNvSpPr>
            <p:nvPr/>
          </p:nvSpPr>
          <p:spPr bwMode="auto">
            <a:xfrm>
              <a:off x="4798" y="311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69" name="Oval 24"/>
            <p:cNvSpPr>
              <a:spLocks noChangeArrowheads="1"/>
            </p:cNvSpPr>
            <p:nvPr/>
          </p:nvSpPr>
          <p:spPr bwMode="auto">
            <a:xfrm>
              <a:off x="5161" y="279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0" name="Oval 25"/>
            <p:cNvSpPr>
              <a:spLocks noChangeArrowheads="1"/>
            </p:cNvSpPr>
            <p:nvPr/>
          </p:nvSpPr>
          <p:spPr bwMode="auto">
            <a:xfrm>
              <a:off x="5025" y="320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1" name="Oval 26"/>
            <p:cNvSpPr>
              <a:spLocks noChangeArrowheads="1"/>
            </p:cNvSpPr>
            <p:nvPr/>
          </p:nvSpPr>
          <p:spPr bwMode="auto">
            <a:xfrm>
              <a:off x="4934" y="3249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2" name="Oval 27"/>
            <p:cNvSpPr>
              <a:spLocks noChangeArrowheads="1"/>
            </p:cNvSpPr>
            <p:nvPr/>
          </p:nvSpPr>
          <p:spPr bwMode="auto">
            <a:xfrm>
              <a:off x="4798" y="3249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3" name="Oval 28"/>
            <p:cNvSpPr>
              <a:spLocks noChangeArrowheads="1"/>
            </p:cNvSpPr>
            <p:nvPr/>
          </p:nvSpPr>
          <p:spPr bwMode="auto">
            <a:xfrm>
              <a:off x="4708" y="320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4" name="Oval 29"/>
            <p:cNvSpPr>
              <a:spLocks noChangeArrowheads="1"/>
            </p:cNvSpPr>
            <p:nvPr/>
          </p:nvSpPr>
          <p:spPr bwMode="auto">
            <a:xfrm>
              <a:off x="5252" y="2886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5" name="Oval 30"/>
            <p:cNvSpPr>
              <a:spLocks noChangeArrowheads="1"/>
            </p:cNvSpPr>
            <p:nvPr/>
          </p:nvSpPr>
          <p:spPr bwMode="auto">
            <a:xfrm>
              <a:off x="5116" y="3249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6" name="Oval 33"/>
            <p:cNvSpPr>
              <a:spLocks noChangeArrowheads="1"/>
            </p:cNvSpPr>
            <p:nvPr/>
          </p:nvSpPr>
          <p:spPr bwMode="auto">
            <a:xfrm>
              <a:off x="5252" y="311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7" name="Oval 34"/>
            <p:cNvSpPr>
              <a:spLocks noChangeArrowheads="1"/>
            </p:cNvSpPr>
            <p:nvPr/>
          </p:nvSpPr>
          <p:spPr bwMode="auto">
            <a:xfrm>
              <a:off x="5070" y="2931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8" name="Oval 35"/>
            <p:cNvSpPr>
              <a:spLocks noChangeArrowheads="1"/>
            </p:cNvSpPr>
            <p:nvPr/>
          </p:nvSpPr>
          <p:spPr bwMode="auto">
            <a:xfrm rot="3593393">
              <a:off x="4640" y="3090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79" name="Oval 36"/>
            <p:cNvSpPr>
              <a:spLocks noChangeArrowheads="1"/>
            </p:cNvSpPr>
            <p:nvPr/>
          </p:nvSpPr>
          <p:spPr bwMode="auto">
            <a:xfrm rot="-3417926">
              <a:off x="5093" y="3135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80" name="Oval 37"/>
            <p:cNvSpPr>
              <a:spLocks noChangeArrowheads="1"/>
            </p:cNvSpPr>
            <p:nvPr/>
          </p:nvSpPr>
          <p:spPr bwMode="auto">
            <a:xfrm rot="-3360527">
              <a:off x="5093" y="2772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81" name="Oval 38"/>
            <p:cNvSpPr>
              <a:spLocks noChangeArrowheads="1"/>
            </p:cNvSpPr>
            <p:nvPr/>
          </p:nvSpPr>
          <p:spPr bwMode="auto">
            <a:xfrm rot="2605529">
              <a:off x="4934" y="3203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82" name="Oval 39"/>
            <p:cNvSpPr>
              <a:spLocks noChangeArrowheads="1"/>
            </p:cNvSpPr>
            <p:nvPr/>
          </p:nvSpPr>
          <p:spPr bwMode="auto">
            <a:xfrm rot="-4186371">
              <a:off x="5230" y="2953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83" name="Oval 40"/>
            <p:cNvSpPr>
              <a:spLocks noChangeArrowheads="1"/>
            </p:cNvSpPr>
            <p:nvPr/>
          </p:nvSpPr>
          <p:spPr bwMode="auto">
            <a:xfrm rot="-5400000">
              <a:off x="4776" y="2863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3117850" y="5332413"/>
            <a:ext cx="509588" cy="530225"/>
            <a:chOff x="3800" y="3476"/>
            <a:chExt cx="273" cy="272"/>
          </a:xfrm>
        </p:grpSpPr>
        <p:sp>
          <p:nvSpPr>
            <p:cNvPr id="77845" name="Oval 41"/>
            <p:cNvSpPr>
              <a:spLocks noChangeArrowheads="1"/>
            </p:cNvSpPr>
            <p:nvPr/>
          </p:nvSpPr>
          <p:spPr bwMode="auto">
            <a:xfrm>
              <a:off x="3936" y="3476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46" name="Oval 42"/>
            <p:cNvSpPr>
              <a:spLocks noChangeArrowheads="1"/>
            </p:cNvSpPr>
            <p:nvPr/>
          </p:nvSpPr>
          <p:spPr bwMode="auto">
            <a:xfrm rot="3593393">
              <a:off x="3823" y="3589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47" name="Oval 43"/>
            <p:cNvSpPr>
              <a:spLocks noChangeArrowheads="1"/>
            </p:cNvSpPr>
            <p:nvPr/>
          </p:nvSpPr>
          <p:spPr bwMode="auto">
            <a:xfrm rot="-3417926">
              <a:off x="3959" y="3680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48" name="Oval 44"/>
            <p:cNvSpPr>
              <a:spLocks noChangeArrowheads="1"/>
            </p:cNvSpPr>
            <p:nvPr/>
          </p:nvSpPr>
          <p:spPr bwMode="auto">
            <a:xfrm rot="-3360527">
              <a:off x="4005" y="3543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49" name="Oval 45"/>
            <p:cNvSpPr>
              <a:spLocks noChangeArrowheads="1"/>
            </p:cNvSpPr>
            <p:nvPr/>
          </p:nvSpPr>
          <p:spPr bwMode="auto">
            <a:xfrm rot="2605529">
              <a:off x="3846" y="3657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0" name="Oval 46"/>
            <p:cNvSpPr>
              <a:spLocks noChangeArrowheads="1"/>
            </p:cNvSpPr>
            <p:nvPr/>
          </p:nvSpPr>
          <p:spPr bwMode="auto">
            <a:xfrm rot="-4186371">
              <a:off x="3959" y="3589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77851" name="Oval 47"/>
            <p:cNvSpPr>
              <a:spLocks noChangeArrowheads="1"/>
            </p:cNvSpPr>
            <p:nvPr/>
          </p:nvSpPr>
          <p:spPr bwMode="auto">
            <a:xfrm rot="-5400000">
              <a:off x="3823" y="3498"/>
              <a:ext cx="45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000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52235" name="Text Box 85"/>
          <p:cNvSpPr txBox="1">
            <a:spLocks noChangeArrowheads="1"/>
          </p:cNvSpPr>
          <p:nvPr/>
        </p:nvSpPr>
        <p:spPr bwMode="auto">
          <a:xfrm>
            <a:off x="6386513" y="5403850"/>
            <a:ext cx="1206500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ja-JP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吸</a:t>
            </a:r>
            <a:r>
              <a:rPr lang="zh-CN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取</a:t>
            </a:r>
            <a:r>
              <a:rPr lang="ja-JP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脂肪</a:t>
            </a:r>
          </a:p>
        </p:txBody>
      </p:sp>
      <p:pic>
        <p:nvPicPr>
          <p:cNvPr id="77829" name="Picture 76" descr="GUM06_CL19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592138"/>
            <a:ext cx="224313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AutoShape 88"/>
          <p:cNvSpPr>
            <a:spLocks noChangeArrowheads="1"/>
          </p:cNvSpPr>
          <p:nvPr/>
        </p:nvSpPr>
        <p:spPr bwMode="auto">
          <a:xfrm rot="12097365" flipH="1">
            <a:off x="2178050" y="3041650"/>
            <a:ext cx="1901825" cy="29686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77831" name="Picture 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663" y="1563688"/>
            <a:ext cx="385286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0" name="Text Box 88"/>
          <p:cNvSpPr txBox="1">
            <a:spLocks noChangeArrowheads="1"/>
          </p:cNvSpPr>
          <p:nvPr/>
        </p:nvSpPr>
        <p:spPr bwMode="auto">
          <a:xfrm>
            <a:off x="5616575" y="3327400"/>
            <a:ext cx="1500188" cy="7016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脂肪采集的范围</a:t>
            </a:r>
          </a:p>
        </p:txBody>
      </p:sp>
      <p:sp>
        <p:nvSpPr>
          <p:cNvPr id="6" name="円弧 5"/>
          <p:cNvSpPr/>
          <p:nvPr/>
        </p:nvSpPr>
        <p:spPr>
          <a:xfrm>
            <a:off x="5907088" y="3090863"/>
            <a:ext cx="142875" cy="287337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323013" y="2601913"/>
            <a:ext cx="938212" cy="776287"/>
          </a:xfrm>
          <a:prstGeom prst="ellipse">
            <a:avLst/>
          </a:prstGeom>
          <a:pattFill prst="pct30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2" name="AutoShape 84"/>
          <p:cNvSpPr>
            <a:spLocks noChangeArrowheads="1"/>
          </p:cNvSpPr>
          <p:nvPr/>
        </p:nvSpPr>
        <p:spPr bwMode="auto">
          <a:xfrm flipH="1">
            <a:off x="3711575" y="5514975"/>
            <a:ext cx="1090613" cy="220663"/>
          </a:xfrm>
          <a:prstGeom prst="rightArrow">
            <a:avLst>
              <a:gd name="adj1" fmla="val 50000"/>
              <a:gd name="adj2" fmla="val 68325"/>
            </a:avLst>
          </a:pr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2657475" y="5973763"/>
            <a:ext cx="1462088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分离干细胞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638" y="258763"/>
            <a:ext cx="25114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フローチャート: 処理 4"/>
          <p:cNvSpPr/>
          <p:nvPr/>
        </p:nvSpPr>
        <p:spPr>
          <a:xfrm rot="-1200000">
            <a:off x="4768850" y="3194050"/>
            <a:ext cx="2033588" cy="825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下矢印 9"/>
          <p:cNvSpPr/>
          <p:nvPr/>
        </p:nvSpPr>
        <p:spPr>
          <a:xfrm rot="8160000">
            <a:off x="8120063" y="1489075"/>
            <a:ext cx="215900" cy="39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10075" y="2644775"/>
            <a:ext cx="1206500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000" b="1">
                <a:latin typeface="SimHei" pitchFamily="49" charset="-122"/>
                <a:ea typeface="SimHei" pitchFamily="49" charset="-122"/>
                <a:cs typeface="HGｺﾞｼｯｸM"/>
              </a:rPr>
              <a:t>吸引插管</a:t>
            </a:r>
          </a:p>
        </p:txBody>
      </p:sp>
      <p:sp>
        <p:nvSpPr>
          <p:cNvPr id="13" name="フリーフォーム 12"/>
          <p:cNvSpPr/>
          <p:nvPr/>
        </p:nvSpPr>
        <p:spPr>
          <a:xfrm>
            <a:off x="5667375" y="4244975"/>
            <a:ext cx="482600" cy="33338"/>
          </a:xfrm>
          <a:custGeom>
            <a:avLst/>
            <a:gdLst>
              <a:gd name="connsiteX0" fmla="*/ 0 w 483079"/>
              <a:gd name="connsiteY0" fmla="*/ 0 h 34506"/>
              <a:gd name="connsiteX1" fmla="*/ 43132 w 483079"/>
              <a:gd name="connsiteY1" fmla="*/ 8627 h 34506"/>
              <a:gd name="connsiteX2" fmla="*/ 77637 w 483079"/>
              <a:gd name="connsiteY2" fmla="*/ 17253 h 34506"/>
              <a:gd name="connsiteX3" fmla="*/ 189781 w 483079"/>
              <a:gd name="connsiteY3" fmla="*/ 34506 h 34506"/>
              <a:gd name="connsiteX4" fmla="*/ 431320 w 483079"/>
              <a:gd name="connsiteY4" fmla="*/ 25879 h 34506"/>
              <a:gd name="connsiteX5" fmla="*/ 457200 w 483079"/>
              <a:gd name="connsiteY5" fmla="*/ 17253 h 34506"/>
              <a:gd name="connsiteX6" fmla="*/ 483079 w 483079"/>
              <a:gd name="connsiteY6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079" h="34506">
                <a:moveTo>
                  <a:pt x="0" y="0"/>
                </a:moveTo>
                <a:cubicBezTo>
                  <a:pt x="14377" y="2876"/>
                  <a:pt x="28819" y="5446"/>
                  <a:pt x="43132" y="8627"/>
                </a:cubicBezTo>
                <a:cubicBezTo>
                  <a:pt x="54705" y="11199"/>
                  <a:pt x="66012" y="14928"/>
                  <a:pt x="77637" y="17253"/>
                </a:cubicBezTo>
                <a:cubicBezTo>
                  <a:pt x="107546" y="23234"/>
                  <a:pt x="160796" y="30365"/>
                  <a:pt x="189781" y="34506"/>
                </a:cubicBezTo>
                <a:cubicBezTo>
                  <a:pt x="270294" y="31630"/>
                  <a:pt x="350923" y="31066"/>
                  <a:pt x="431320" y="25879"/>
                </a:cubicBezTo>
                <a:cubicBezTo>
                  <a:pt x="440394" y="25294"/>
                  <a:pt x="449067" y="21320"/>
                  <a:pt x="457200" y="17253"/>
                </a:cubicBezTo>
                <a:cubicBezTo>
                  <a:pt x="466473" y="12617"/>
                  <a:pt x="483079" y="0"/>
                  <a:pt x="483079" y="0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2232" name="AutoShape 82"/>
          <p:cNvSpPr>
            <a:spLocks noChangeArrowheads="1"/>
          </p:cNvSpPr>
          <p:nvPr/>
        </p:nvSpPr>
        <p:spPr bwMode="auto">
          <a:xfrm rot="-3600000" flipH="1" flipV="1">
            <a:off x="6063456" y="4620420"/>
            <a:ext cx="866775" cy="214312"/>
          </a:xfrm>
          <a:prstGeom prst="rightArrow">
            <a:avLst>
              <a:gd name="adj1" fmla="val 50000"/>
              <a:gd name="adj2" fmla="val 68550"/>
            </a:avLst>
          </a:pr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5680075" y="4048125"/>
            <a:ext cx="468313" cy="425450"/>
          </a:xfrm>
          <a:prstGeom prst="ellipse">
            <a:avLst/>
          </a:prstGeom>
          <a:pattFill prst="pct30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3994150"/>
            <a:ext cx="1719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repeatCount="5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0289E-6 L 0.04063 -0.0136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/>
      <p:bldP spid="92" grpId="0" animBg="1"/>
      <p:bldP spid="93" grpId="0" animBg="1"/>
      <p:bldP spid="5" grpId="0" animBg="1"/>
      <p:bldP spid="5" grpId="1" animBg="1"/>
      <p:bldP spid="5" grpId="2" animBg="1"/>
      <p:bldP spid="10" grpId="0" animBg="1"/>
      <p:bldP spid="11" grpId="0" animBg="1"/>
      <p:bldP spid="11" grpId="1" animBg="1"/>
      <p:bldP spid="52232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テキスト ボックス 3"/>
          <p:cNvSpPr txBox="1">
            <a:spLocks noChangeArrowheads="1"/>
          </p:cNvSpPr>
          <p:nvPr/>
        </p:nvSpPr>
        <p:spPr bwMode="auto">
          <a:xfrm>
            <a:off x="827088" y="1484313"/>
            <a:ext cx="77041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用吸引（吸取）法采集脂肪的场合</a:t>
            </a:r>
            <a:endParaRPr lang="en-US" altLang="zh-CN" sz="2400" b="1" dirty="0">
              <a:solidFill>
                <a:srgbClr val="00206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皮下血肿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（血肿程度决定是否有腹部皮肤</a:t>
            </a:r>
            <a:r>
              <a:rPr lang="ja-JP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的色素沉</a:t>
            </a:r>
            <a:endParaRPr lang="en-US" altLang="ja-JP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ja-JP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20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～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30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创伤部位出血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10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左右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创伤部位疼痛</a:t>
            </a:r>
            <a:r>
              <a:rPr lang="ja-JP" altLang="ja-JP" sz="2400" dirty="0" err="1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肿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～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3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因出血导致贫血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腹肌损伤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腹膜炎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全身性过敏反应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急性过敏性反应引起的出冷汗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恶</a:t>
            </a:r>
            <a:endParaRPr lang="en-US" altLang="zh-CN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心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呕吐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腹痛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呼吸困难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血压降低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休克等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2" y="260648"/>
            <a:ext cx="8640960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2/7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　　　　　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テキスト ボックス 3"/>
          <p:cNvSpPr txBox="1">
            <a:spLocks noChangeArrowheads="1"/>
          </p:cNvSpPr>
          <p:nvPr/>
        </p:nvSpPr>
        <p:spPr bwMode="auto">
          <a:xfrm>
            <a:off x="827584" y="1484784"/>
            <a:ext cx="77041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用切开法</a:t>
            </a:r>
            <a:r>
              <a:rPr lang="ja-JP" altLang="en-US" sz="2400" b="1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b="1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采集一小块组织</a:t>
            </a:r>
            <a:r>
              <a:rPr lang="ja-JP" altLang="en-US" sz="2400" b="1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en-US" sz="2400" b="1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脂肪的场合</a:t>
            </a:r>
            <a:endParaRPr lang="ja-JP" altLang="zh-CN" sz="2400" b="1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创伤部位的出血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10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左右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皮下血肿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血肿程度决定是否有腹部皮肤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的色素沉</a:t>
            </a:r>
            <a:endParaRPr lang="en-US" altLang="zh-CN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着</a:t>
            </a:r>
            <a:r>
              <a:rPr lang="ja-JP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5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～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10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创伤部位疼痛</a:t>
            </a:r>
            <a:r>
              <a:rPr lang="ja-JP" altLang="ja-JP" sz="2400" dirty="0" err="1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肿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～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3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腹肌损伤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全身过敏性反应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麻药引起的急性过敏性反应：出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冷</a:t>
            </a:r>
            <a:endParaRPr lang="en-US" altLang="ja-JP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汗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恶心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呕吐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腹痛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呼吸困难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血压降低</a:t>
            </a:r>
            <a:r>
              <a:rPr lang="zh-CN" altLang="ja-JP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休克</a:t>
            </a:r>
            <a:endParaRPr lang="en-US" altLang="ja-JP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等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）（</a:t>
            </a:r>
            <a:r>
              <a:rPr lang="en-US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以下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3" y="260648"/>
            <a:ext cx="8712968" cy="72008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3/7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　　　　　</a:t>
            </a:r>
            <a:endParaRPr lang="ja-JP" altLang="ja-JP" sz="28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テキスト ボックス 3"/>
          <p:cNvSpPr txBox="1">
            <a:spLocks noChangeArrowheads="1"/>
          </p:cNvSpPr>
          <p:nvPr/>
        </p:nvSpPr>
        <p:spPr bwMode="auto">
          <a:xfrm>
            <a:off x="683568" y="1628800"/>
            <a:ext cx="79200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２）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细胞植入</a:t>
            </a:r>
            <a:endParaRPr lang="ja-JP" altLang="en-US" sz="2400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给面部注入细胞时，在注入部位会伴有内出血和毛细血管扩张的面赤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、其他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无法预</a:t>
            </a:r>
            <a:r>
              <a:rPr lang="zh-CN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期</a:t>
            </a:r>
            <a:r>
              <a:rPr lang="zh-CN" altLang="ja-JP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的并发症</a:t>
            </a:r>
            <a:r>
              <a:rPr lang="zh-CN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此时，根据责任医师的判断中断或中止植入，并采取适当的对策。</a:t>
            </a:r>
            <a:endParaRPr lang="en-US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其他可能出现的并发症和副作用如下：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2" y="260648"/>
            <a:ext cx="8568952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4/7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テキスト ボックス 3"/>
          <p:cNvSpPr txBox="1">
            <a:spLocks noChangeArrowheads="1"/>
          </p:cNvSpPr>
          <p:nvPr/>
        </p:nvSpPr>
        <p:spPr bwMode="auto">
          <a:xfrm>
            <a:off x="611560" y="1772816"/>
            <a:ext cx="75612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全身性过敏反应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急性过敏性反应引起的出冷汗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恶</a:t>
            </a:r>
            <a:endParaRPr lang="en-US" altLang="zh-CN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心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呕吐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腹痛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呼吸困难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血压降低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休克等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 </a:t>
            </a:r>
            <a:endParaRPr lang="ja-JP" altLang="en-US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en-US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肺栓塞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注入的细胞引起肺血管阻塞，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症状严重时会</a:t>
            </a:r>
            <a:endParaRPr lang="en-US" altLang="zh-CN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出现呼吸困难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endParaRPr lang="ja-JP" altLang="en-US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穿刺部位的疼痛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内出血</a:t>
            </a:r>
            <a:r>
              <a:rPr lang="ja-JP" altLang="ja-JP" sz="2400" dirty="0" err="1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神经障碍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2" y="260648"/>
            <a:ext cx="7812360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5/7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テキスト ボックス 3"/>
          <p:cNvSpPr txBox="1">
            <a:spLocks noChangeArrowheads="1"/>
          </p:cNvSpPr>
          <p:nvPr/>
        </p:nvSpPr>
        <p:spPr bwMode="auto">
          <a:xfrm>
            <a:off x="900113" y="1412875"/>
            <a:ext cx="75612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３）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细胞植入引起的变化</a:t>
            </a: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不能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100%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否定移植到各部位的干细胞出现事前未能见的分化，给各组织造成负面影响的可能性。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但在对免疫功能不全的小鼠进行人体干细胞移植的实验中，未发生任何致癌等异常现象。</a:t>
            </a:r>
            <a:endParaRPr lang="en-US" altLang="zh-CN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zh-CN" altLang="en-US" sz="2400" dirty="0">
              <a:solidFill>
                <a:srgbClr val="FF33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其他不可意料并发症的可能性也不是绝对没有，但万一出现这些并发症时，我们会采取适当的对策。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7504" y="260648"/>
            <a:ext cx="8100392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>
                <a:effectLst/>
                <a:latin typeface="SimHei" pitchFamily="49" charset="-122"/>
                <a:ea typeface="SimHei" pitchFamily="49" charset="-122"/>
              </a:rPr>
              <a:t>6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/7</a:t>
            </a: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</a:rPr>
            </a:b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</a:b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323528" y="332656"/>
            <a:ext cx="8229600" cy="71337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所谓再生医疗</a:t>
            </a:r>
            <a:endParaRPr kumimoji="0" lang="ja-JP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ja-JP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39725" y="1125538"/>
            <a:ext cx="8553450" cy="1385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再生医疗</a:t>
            </a:r>
            <a:r>
              <a:rPr lang="zh-CN" altLang="en-US" sz="2800" b="1" dirty="0">
                <a:latin typeface="SimHei" pitchFamily="49" charset="-122"/>
                <a:ea typeface="SimHei" pitchFamily="49" charset="-122"/>
                <a:cs typeface="HGｺﾞｼｯｸM"/>
              </a:rPr>
              <a:t>是利用培养本人或他人的细胞、组织等的技术进行加工，替代损伤器官发挥作用，由此</a:t>
            </a:r>
            <a:r>
              <a:rPr lang="zh-CN" altLang="en-US" sz="2800" b="1" dirty="0">
                <a:solidFill>
                  <a:srgbClr val="80008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修复、再生丧失功能的组织和</a:t>
            </a:r>
            <a:r>
              <a:rPr lang="zh-CN" altLang="en-US" sz="2800" b="1" dirty="0" smtClean="0">
                <a:solidFill>
                  <a:srgbClr val="80008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器官</a:t>
            </a:r>
            <a:r>
              <a:rPr lang="zh-CN" altLang="en-US" sz="2800" b="1" dirty="0" smtClean="0">
                <a:latin typeface="SimHei" pitchFamily="49" charset="-122"/>
                <a:ea typeface="SimHei" pitchFamily="49" charset="-122"/>
                <a:cs typeface="HGｺﾞｼｯｸM"/>
              </a:rPr>
              <a:t>的医疗</a:t>
            </a:r>
            <a:r>
              <a:rPr lang="ja-JP" altLang="en-US" sz="2800" b="1" dirty="0" err="1" smtClean="0">
                <a:latin typeface="SimHei" pitchFamily="49" charset="-122"/>
                <a:ea typeface="SimHei" pitchFamily="49" charset="-122"/>
                <a:cs typeface="HGｺﾞｼｯｸM"/>
              </a:rPr>
              <a:t>。</a:t>
            </a:r>
            <a:endParaRPr lang="ja-JP" altLang="en-US" sz="2800" b="1" dirty="0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58373" name="AutoShape 12"/>
          <p:cNvSpPr>
            <a:spLocks noChangeArrowheads="1"/>
          </p:cNvSpPr>
          <p:nvPr/>
        </p:nvSpPr>
        <p:spPr bwMode="auto">
          <a:xfrm>
            <a:off x="4191000" y="2852738"/>
            <a:ext cx="720725" cy="719137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008000"/>
          </a:solidFill>
          <a:ln w="12700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eaLnBrk="0" hangingPunct="0"/>
            <a:endParaRPr lang="ja-JP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9088" y="4005263"/>
            <a:ext cx="8574087" cy="181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defRPr/>
            </a:pPr>
            <a:r>
              <a:rPr lang="zh-CN" altLang="en-US" sz="2800" b="1" dirty="0">
                <a:latin typeface="SimHei" pitchFamily="49" charset="-122"/>
                <a:ea typeface="SimHei" pitchFamily="49" charset="-122"/>
                <a:cs typeface="HGｺﾞｼｯｸM"/>
              </a:rPr>
              <a:t>●起始于将骨髓和脐带血中微量存在的干细胞补充入人体内的尝试，现在，</a:t>
            </a:r>
            <a:r>
              <a:rPr lang="zh-CN" altLang="en-US" sz="28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脂肪由来的间充质干细胞</a:t>
            </a:r>
            <a:r>
              <a:rPr lang="zh-CN" altLang="en-US" sz="2800" b="1" dirty="0">
                <a:latin typeface="SimHei" pitchFamily="49" charset="-122"/>
                <a:ea typeface="SimHei" pitchFamily="49" charset="-122"/>
                <a:cs typeface="HGｺﾞｼｯｸM"/>
              </a:rPr>
              <a:t>受到极大关注。</a:t>
            </a:r>
            <a:endParaRPr lang="zh-CN" altLang="en-US" sz="2800" b="1" dirty="0">
              <a:solidFill>
                <a:srgbClr val="FF3300"/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marL="268288" indent="-268288">
              <a:defRPr/>
            </a:pPr>
            <a:r>
              <a:rPr lang="zh-CN" altLang="en-US" sz="2800" b="1" dirty="0">
                <a:latin typeface="SimHei" pitchFamily="49" charset="-122"/>
                <a:ea typeface="SimHei" pitchFamily="49" charset="-122"/>
                <a:cs typeface="HGｺﾞｼｯｸM"/>
              </a:rPr>
              <a:t>●由自体细胞制造的</a:t>
            </a:r>
            <a:r>
              <a:rPr lang="en-US" altLang="zh-CN" sz="2800" b="1" dirty="0" err="1">
                <a:solidFill>
                  <a:srgbClr val="80008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iPS</a:t>
            </a:r>
            <a:r>
              <a:rPr lang="zh-CN" altLang="en-US" sz="2800" b="1" dirty="0">
                <a:solidFill>
                  <a:srgbClr val="800080"/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细胞</a:t>
            </a:r>
            <a:r>
              <a:rPr lang="zh-CN" altLang="en-US" sz="2800" b="1" dirty="0">
                <a:latin typeface="SimHei" pitchFamily="49" charset="-122"/>
                <a:ea typeface="SimHei" pitchFamily="49" charset="-122"/>
                <a:cs typeface="HGｺﾞｼｯｸM"/>
              </a:rPr>
              <a:t>的研究也</a:t>
            </a:r>
            <a:r>
              <a:rPr lang="zh-CN" altLang="en-US" sz="2800" b="1" dirty="0" smtClean="0">
                <a:latin typeface="SimHei" pitchFamily="49" charset="-122"/>
                <a:ea typeface="SimHei" pitchFamily="49" charset="-122"/>
                <a:cs typeface="HGｺﾞｼｯｸM"/>
              </a:rPr>
              <a:t>在不断推进</a:t>
            </a:r>
            <a:r>
              <a:rPr lang="ja-JP" altLang="en-US" sz="2800" b="1" dirty="0" err="1" smtClean="0">
                <a:latin typeface="SimHei" pitchFamily="49" charset="-122"/>
                <a:ea typeface="SimHei" pitchFamily="49" charset="-122"/>
                <a:cs typeface="HGｺﾞｼｯｸM"/>
              </a:rPr>
              <a:t>。</a:t>
            </a:r>
            <a:endParaRPr lang="zh-CN" altLang="en-US" sz="2800" b="1" dirty="0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テキスト ボックス 3"/>
          <p:cNvSpPr txBox="1">
            <a:spLocks noChangeArrowheads="1"/>
          </p:cNvSpPr>
          <p:nvPr/>
        </p:nvSpPr>
        <p:spPr bwMode="auto">
          <a:xfrm>
            <a:off x="827584" y="1412776"/>
            <a:ext cx="7561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４）</a:t>
            </a:r>
            <a:r>
              <a:rPr lang="zh-CN" altLang="en-US" sz="24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植入伴有的肺栓塞症</a:t>
            </a: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有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报告称，在小动物中，因为不适切的干细胞植入引起肺栓塞，从而导致死亡；而在人类，至少也有一例这样的报告</a:t>
            </a:r>
            <a:r>
              <a:rPr lang="zh-CN" altLang="en-US" sz="2400" dirty="0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其他可能出现的并发症和副作用如下：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肿瘤增大</a:t>
            </a:r>
            <a:endParaRPr lang="ja-JP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・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免疫过激反应引起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的特异性皮炎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荨麻疹</a:t>
            </a:r>
            <a:r>
              <a:rPr lang="ja-JP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等的免疫　　　　　</a:t>
            </a:r>
            <a:r>
              <a:rPr lang="en-US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endParaRPr lang="en-US" altLang="ja-JP" sz="24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异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常</a:t>
            </a:r>
            <a:endParaRPr lang="ja-JP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7504" y="260648"/>
            <a:ext cx="8100392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（４）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安全性以及预想的并发症、副作用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</a:rPr>
              <a:t>7/7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</a:b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/>
            </a:r>
            <a:b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129463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（５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关于本疗法的实施和取消</a:t>
            </a:r>
            <a:b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92162" name="テキスト ボックス 3"/>
          <p:cNvSpPr txBox="1">
            <a:spLocks noChangeArrowheads="1"/>
          </p:cNvSpPr>
          <p:nvPr/>
        </p:nvSpPr>
        <p:spPr bwMode="auto">
          <a:xfrm>
            <a:off x="827088" y="1412875"/>
            <a:ext cx="7561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是否接受本疗法由患者自主决定。拒绝治疗也不会遭受任何不利。即使在同意书上签字之后，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也可以随时中途取消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。这种情况下，请先向责任医师申请，日后提交书面申请。这是为了充分注意患者的健康管理。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6481763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（６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中止本疗法的情况下</a:t>
            </a:r>
            <a:b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32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2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36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94210" name="テキスト ボックス 3"/>
          <p:cNvSpPr txBox="1">
            <a:spLocks noChangeArrowheads="1"/>
          </p:cNvSpPr>
          <p:nvPr/>
        </p:nvSpPr>
        <p:spPr bwMode="auto">
          <a:xfrm>
            <a:off x="683568" y="1268760"/>
            <a:ext cx="79930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为了维护患者的安全和尊严，下列情况下，即使患者本人已同意实施该疗法时，也要立刻中止。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①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患者提出申请中断该疗法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②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患者由于死亡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病情变化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意外事故等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不能再植入时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③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在细胞培养的过程中发现新的疾病，</a:t>
            </a:r>
            <a:r>
              <a:rPr lang="zh-CN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判断不能实施植入</a:t>
            </a:r>
            <a:endParaRPr lang="en-US" altLang="zh-CN" sz="24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solidFill>
                  <a:srgbClr val="FF33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④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治疗过程中，由于某些障碍引起了严重的并发症时</a:t>
            </a:r>
            <a:endParaRPr lang="ja-JP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⑤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干细胞未能充分增加，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判断为不适宜植入时</a:t>
            </a: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⑥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自然灾害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动乱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其他不可抗力导致细胞培养无法进</a:t>
            </a:r>
            <a:r>
              <a:rPr lang="zh-CN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行</a:t>
            </a:r>
            <a:endParaRPr lang="en-US" altLang="zh-CN" sz="24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endParaRPr lang="ja-JP" altLang="ja-JP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テキスト ボックス 3"/>
          <p:cNvSpPr txBox="1">
            <a:spLocks noChangeArrowheads="1"/>
          </p:cNvSpPr>
          <p:nvPr/>
        </p:nvSpPr>
        <p:spPr bwMode="auto">
          <a:xfrm>
            <a:off x="539750" y="1773238"/>
            <a:ext cx="8064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①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在细胞培养过程中</a:t>
            </a:r>
            <a:r>
              <a:rPr lang="ja-JP" altLang="ja-JP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确认到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感染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endParaRPr lang="en-US" altLang="zh-CN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②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此外，符合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（６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）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中</a:t>
            </a:r>
            <a:r>
              <a:rPr lang="ja-JP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②～⑤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的事项，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患者要求继续治疗</a:t>
            </a:r>
            <a:endParaRPr lang="en-US" altLang="zh-CN" sz="2400" dirty="0" smtClean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2" y="260648"/>
            <a:ext cx="7344816" cy="7200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７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再次进行脂肪采集的情况下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705725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（８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关于本治疗过程中新出现的相关情报</a:t>
            </a:r>
            <a:b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98306" name="テキスト ボックス 3"/>
          <p:cNvSpPr txBox="1">
            <a:spLocks noChangeArrowheads="1"/>
          </p:cNvSpPr>
          <p:nvPr/>
        </p:nvSpPr>
        <p:spPr bwMode="auto">
          <a:xfrm>
            <a:off x="611560" y="1628800"/>
            <a:ext cx="80645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</a:rPr>
              <a:t>　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在本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治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疗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过程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中，如果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获得了可能会影响患者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本人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或家人想法的新的信息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比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如，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</a:rPr>
              <a:t>患者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本人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</a:rPr>
              <a:t>或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其他患者发生了新的并发症等）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，我们会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尽早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</a:rPr>
              <a:t>告知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确认其意愿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。特别重要的信息，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我们会书面告知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。（患者由于某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些理由不再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适应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该治疗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</a:rPr>
              <a:t>等）</a:t>
            </a:r>
            <a:endParaRPr lang="zh-CN" altLang="en-US" sz="2400" dirty="0">
              <a:latin typeface="SimHei" pitchFamily="49" charset="-122"/>
              <a:ea typeface="SimHei" pitchFamily="49" charset="-122"/>
            </a:endParaRPr>
          </a:p>
          <a:p>
            <a:endParaRPr lang="zh-CN" altLang="ja-JP" sz="24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353425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（９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关于采集的各种细胞的保存和今后的利用</a:t>
            </a:r>
            <a:b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28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00354" name="テキスト ボックス 3"/>
          <p:cNvSpPr txBox="1">
            <a:spLocks noChangeArrowheads="1"/>
          </p:cNvSpPr>
          <p:nvPr/>
        </p:nvSpPr>
        <p:spPr bwMode="auto">
          <a:xfrm>
            <a:off x="539552" y="1412776"/>
            <a:ext cx="82089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治疗中培养的各种细胞在用于本治疗之后，剩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余部分有可能用于今后的各种实验和研究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。届时将另行说明。</a:t>
            </a:r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培养细胞的所有权归属于患者。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患者死亡时，或希望废弃以及返还时，敬请患者本人或法定继承人与我们联络。</a:t>
            </a:r>
            <a:endParaRPr lang="en-US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培养的细胞保存</a:t>
            </a:r>
            <a:r>
              <a:rPr lang="en-US" altLang="zh-CN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年（有偿）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，之后，继续有偿保存，如果</a:t>
            </a:r>
            <a:r>
              <a:rPr lang="en-US" altLang="zh-CN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年以上未确认到付款时，培养细胞的所有权则归属于日本的医疗机构。</a:t>
            </a:r>
            <a:endParaRPr lang="ja-JP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34925" y="260350"/>
            <a:ext cx="9109075" cy="9366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（１０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万一因本疗法健康受到损害时，以及因并发症而长期住院时的治疗费和补</a:t>
            </a:r>
            <a:r>
              <a:rPr lang="zh-CN" altLang="ja-JP" sz="2800" dirty="0" smtClean="0">
                <a:effectLst/>
                <a:latin typeface="SimHei" pitchFamily="49" charset="-122"/>
                <a:ea typeface="SimHei" pitchFamily="49" charset="-122"/>
                <a:cs typeface="HGP教科書体" pitchFamily="18" charset="-128"/>
              </a:rPr>
              <a:t>偿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3600" dirty="0"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36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02402" name="テキスト ボックス 3"/>
          <p:cNvSpPr txBox="1">
            <a:spLocks noChangeArrowheads="1"/>
          </p:cNvSpPr>
          <p:nvPr/>
        </p:nvSpPr>
        <p:spPr bwMode="auto">
          <a:xfrm>
            <a:off x="539552" y="1844824"/>
            <a:ext cx="806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如果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是因为本疗法导致患者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健康受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到任何损害时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，请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立即与</a:t>
            </a:r>
            <a:r>
              <a:rPr lang="ja-JP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责任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医师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联络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。还有，关于本疗法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伴有的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并发症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导致患者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长期住院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时，所花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的治疗费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用不适用于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国家制定的医药品副作用受害救济制度。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为此，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包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括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与本疗法的关联性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，患者和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“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本院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” 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慎重协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议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，决定对策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。本院加入责任赔偿保险，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在该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范围内，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及早进行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适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当治疗，对健康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受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损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害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实施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补偿。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848600" cy="720725"/>
          </a:xfrm>
          <a:prstGeom prst="rect">
            <a:avLst/>
          </a:prstGeo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（１１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关于费用负担</a:t>
            </a:r>
            <a: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r>
              <a:rPr lang="ja-JP" altLang="ja-JP" sz="3600" dirty="0"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36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04450" name="テキスト ボックス 3"/>
          <p:cNvSpPr txBox="1">
            <a:spLocks noChangeArrowheads="1"/>
          </p:cNvSpPr>
          <p:nvPr/>
        </p:nvSpPr>
        <p:spPr bwMode="auto">
          <a:xfrm>
            <a:off x="611560" y="1628800"/>
            <a:ext cx="8207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有关本疗法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，当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发生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预定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以外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费用时，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我们每次都会详细说明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、出示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金额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另外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由于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患者要求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或因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(6)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以及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(7)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细胞培养过程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中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意外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事态等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，而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中止本疗法时，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也按照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另外决定的既定价格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向患者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出示。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テキスト ボックス 3"/>
          <p:cNvSpPr txBox="1">
            <a:spLocks noChangeArrowheads="1"/>
          </p:cNvSpPr>
          <p:nvPr/>
        </p:nvSpPr>
        <p:spPr bwMode="auto">
          <a:xfrm>
            <a:off x="755576" y="1484784"/>
            <a:ext cx="8064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在日本的医疗机构，接受本疗法时，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出于再生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医疗手术部位的内容说明、术前讨论、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讨论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手术效果的目的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我们会提出对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手术部位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进行</a:t>
            </a:r>
            <a:r>
              <a:rPr lang="ja-JP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摄影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和录像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摄的照片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按照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日本法律个人信息保护规定</a:t>
            </a:r>
            <a:r>
              <a:rPr lang="zh-CN" altLang="en-US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进行</a:t>
            </a:r>
            <a:r>
              <a:rPr lang="zh-CN" altLang="ja-JP" sz="2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管理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  <a:p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未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经患者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本人的事前许可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，绝不会在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日本的医疗机构以外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的场所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使用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患者照片。</a:t>
            </a:r>
            <a:endParaRPr lang="zh-CN" altLang="ja-JP" sz="24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※如果谢绝摄影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请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与责任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医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师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磋商</a:t>
            </a:r>
            <a:r>
              <a:rPr lang="zh-CN" altLang="ja-JP" sz="24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260648"/>
            <a:ext cx="8136904" cy="72008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（１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２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</a:rPr>
              <a:t>）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</a:rPr>
              <a:t>照片摄影</a:t>
            </a:r>
          </a:p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ja-JP" altLang="ja-JP" sz="36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テキスト ボックス 3"/>
          <p:cNvSpPr txBox="1">
            <a:spLocks noChangeArrowheads="1"/>
          </p:cNvSpPr>
          <p:nvPr/>
        </p:nvSpPr>
        <p:spPr bwMode="auto">
          <a:xfrm>
            <a:off x="539750" y="1916113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SimHei" pitchFamily="49" charset="-122"/>
                <a:ea typeface="SimHei" pitchFamily="49" charset="-122"/>
              </a:rPr>
              <a:t>　　上述说明是否充分理解了？</a:t>
            </a:r>
          </a:p>
          <a:p>
            <a:endParaRPr lang="zh-CN" altLang="en-US" sz="240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2400">
                <a:latin typeface="SimHei" pitchFamily="49" charset="-122"/>
                <a:ea typeface="SimHei" pitchFamily="49" charset="-122"/>
              </a:rPr>
              <a:t>　　如果您需要更详细的说明和回答，我们听取内容后，向日本医疗机构咨询，再给予回答。</a:t>
            </a:r>
          </a:p>
          <a:p>
            <a:endParaRPr lang="zh-CN" altLang="en-US" sz="240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2400">
                <a:latin typeface="SimHei" pitchFamily="49" charset="-122"/>
                <a:ea typeface="SimHei" pitchFamily="49" charset="-122"/>
              </a:rPr>
              <a:t>　　请在充分听取说明并理解之后，如果决定要接受本疗法，那么我们开始为治疗做准备。</a:t>
            </a:r>
          </a:p>
          <a:p>
            <a:endParaRPr lang="ja-JP" altLang="en-US" sz="240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endParaRPr lang="ja-JP" altLang="en-US" sz="240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260648"/>
            <a:ext cx="6192688" cy="72008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altLang="zh-CN" sz="2800" dirty="0" smtClean="0">
                <a:latin typeface="SimHei" pitchFamily="49" charset="-122"/>
                <a:ea typeface="SimHei" pitchFamily="49" charset="-122"/>
              </a:rPr>
              <a:t>&lt;</a:t>
            </a:r>
            <a:r>
              <a:rPr lang="zh-CN" altLang="en-US" sz="2800" dirty="0" smtClean="0">
                <a:latin typeface="SimHei" pitchFamily="49" charset="-122"/>
                <a:ea typeface="SimHei" pitchFamily="49" charset="-122"/>
              </a:rPr>
              <a:t>结束语</a:t>
            </a:r>
            <a:r>
              <a:rPr lang="en-US" altLang="zh-CN" sz="2800" dirty="0" smtClean="0">
                <a:latin typeface="SimHei" pitchFamily="49" charset="-122"/>
                <a:ea typeface="SimHei" pitchFamily="49" charset="-122"/>
              </a:rPr>
              <a:t>&gt;</a:t>
            </a:r>
            <a:endParaRPr lang="ja-JP" altLang="en-US" sz="2800" dirty="0" smtClean="0">
              <a:latin typeface="SimHei" pitchFamily="49" charset="-122"/>
              <a:ea typeface="SimHei" pitchFamily="49" charset="-122"/>
            </a:endParaRPr>
          </a:p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ja-JP" altLang="ja-JP" sz="3600" dirty="0"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テキスト ボックス 3"/>
          <p:cNvSpPr txBox="1">
            <a:spLocks noChangeArrowheads="1"/>
          </p:cNvSpPr>
          <p:nvPr/>
        </p:nvSpPr>
        <p:spPr bwMode="auto">
          <a:xfrm>
            <a:off x="827584" y="1412776"/>
            <a:ext cx="75596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“再生医疗”这个词语虽是这几年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才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被使用，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不过，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人遭受骨折和损伤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，过一段时间就可以自己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修复。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这种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能力是人类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原本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具有的最大的再生能力。但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因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严重的事故和疾病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导致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种各样的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器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官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和组织缺损或</a:t>
            </a:r>
            <a:r>
              <a:rPr lang="ja-JP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功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能障碍等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，从而使机体陷入功能缺失时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，人类并不具备恢复其失去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的功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能的能力。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在这样的情况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下，就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有必要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移植细胞或组织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endParaRPr lang="zh-CN" altLang="ja-JP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一般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将</a:t>
            </a:r>
            <a:r>
              <a:rPr lang="ja-JP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让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器官以及组织功能再生的医疗技术统称为“再生医疗”。</a:t>
            </a:r>
            <a:endParaRPr lang="ja-JP" altLang="ja-JP" sz="2800" dirty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ja-JP" altLang="en-US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  <a:endParaRPr lang="ja-JP" altLang="ja-JP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993063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（１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所谓再生医疗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1/2</a:t>
            </a:r>
            <a: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36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824163" y="568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7848600" cy="3841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肌肤的弹力变好了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白发变黑，头发增加了</a:t>
            </a:r>
            <a:endParaRPr lang="ja-JP" altLang="en-US" sz="2400"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变得不易疲劳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变得能好好睡觉了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肩周炎好多了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变得不易感冒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肠道状态</a:t>
            </a:r>
            <a:r>
              <a:rPr lang="ja-JP" altLang="en-US" sz="2400">
                <a:latin typeface="SimHei" pitchFamily="49" charset="-122"/>
                <a:ea typeface="SimHei" pitchFamily="49" charset="-122"/>
                <a:cs typeface="HGｺﾞｼｯｸM"/>
              </a:rPr>
              <a:t>（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肠</a:t>
            </a:r>
            <a:r>
              <a:rPr lang="ja-JP" altLang="en-US" sz="2400">
                <a:latin typeface="SimHei" pitchFamily="49" charset="-122"/>
                <a:ea typeface="SimHei" pitchFamily="49" charset="-122"/>
                <a:cs typeface="HGｺﾞｼｯｸM"/>
              </a:rPr>
              <a:t>）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好多了，大便变得通畅了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尿频好多了，排尿不净好多了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改善</a:t>
            </a:r>
            <a:r>
              <a:rPr lang="en-US" altLang="ja-JP" sz="2400">
                <a:latin typeface="SimHei" pitchFamily="49" charset="-122"/>
                <a:ea typeface="SimHei" pitchFamily="49" charset="-122"/>
                <a:cs typeface="HGｺﾞｼｯｸM"/>
              </a:rPr>
              <a:t>ED</a:t>
            </a:r>
            <a:r>
              <a:rPr lang="ja-JP" altLang="en-US" sz="2400">
                <a:latin typeface="SimHei" pitchFamily="49" charset="-122"/>
                <a:ea typeface="SimHei" pitchFamily="49" charset="-122"/>
                <a:cs typeface="HGｺﾞｼｯｸM"/>
              </a:rPr>
              <a:t>（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性功能</a:t>
            </a:r>
            <a:r>
              <a:rPr lang="ja-JP" altLang="en-US" sz="2400">
                <a:latin typeface="SimHei" pitchFamily="49" charset="-122"/>
                <a:ea typeface="SimHei" pitchFamily="49" charset="-122"/>
                <a:cs typeface="HGｺﾞｼｯｸM"/>
              </a:rPr>
              <a:t>）</a:t>
            </a:r>
            <a:r>
              <a:rPr lang="zh-CN" altLang="en-US" sz="2400">
                <a:latin typeface="SimHei" pitchFamily="49" charset="-122"/>
                <a:ea typeface="SimHei" pitchFamily="49" charset="-122"/>
                <a:cs typeface="HGｺﾞｼｯｸM"/>
              </a:rPr>
              <a:t>，出现了</a:t>
            </a:r>
            <a:r>
              <a:rPr lang="ja-JP" altLang="en-US" sz="2400">
                <a:latin typeface="SimHei" pitchFamily="49" charset="-122"/>
                <a:ea typeface="SimHei" pitchFamily="49" charset="-122"/>
                <a:cs typeface="HGｺﾞｼｯｸM"/>
              </a:rPr>
              <a:t>性欲</a:t>
            </a:r>
          </a:p>
        </p:txBody>
      </p:sp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3348038" y="1358900"/>
            <a:ext cx="2657475" cy="457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002060"/>
                </a:solidFill>
                <a:latin typeface="SimHei" pitchFamily="49" charset="-122"/>
                <a:ea typeface="SimHei" pitchFamily="49" charset="-122"/>
              </a:rPr>
              <a:t>治疗的附加疗效</a:t>
            </a:r>
          </a:p>
        </p:txBody>
      </p: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1979712" y="260648"/>
            <a:ext cx="53149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</a:rPr>
              <a:t>干细胞疗法的其他效果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507412" cy="300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关于疗效，证据尚少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个体差异显著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：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对有些人有疗效，对有些人疗效较小</a:t>
            </a:r>
            <a:endParaRPr lang="ja-JP" altLang="en-US" sz="2400" dirty="0"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由于引进特殊培养技术</a:t>
            </a:r>
            <a:r>
              <a:rPr lang="ja-JP" altLang="en-US" sz="2400" dirty="0" err="1">
                <a:latin typeface="SimHei" pitchFamily="49" charset="-122"/>
                <a:ea typeface="SimHei" pitchFamily="49" charset="-122"/>
                <a:cs typeface="HGｺﾞｼｯｸM"/>
              </a:rPr>
              <a:t>、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细胞管理等，花费高额的医疗费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有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１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次治疗不能获得充分疗效的情况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由于必须采集脂肪，所以会有些疼痛</a:t>
            </a: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Char char="l"/>
              <a:defRPr/>
            </a:pP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手术后，腹部因血肿会出现黑斑</a:t>
            </a:r>
            <a:endParaRPr lang="ja-JP" altLang="en-US" sz="2400" dirty="0"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marL="361950" indent="-361950" eaLnBrk="0" hangingPunct="0"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ja-JP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　　（３～４</a:t>
            </a:r>
            <a:r>
              <a:rPr lang="zh-CN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周后会消失</a:t>
            </a:r>
            <a:r>
              <a:rPr lang="ja-JP" altLang="en-US" sz="2400" dirty="0">
                <a:latin typeface="SimHei" pitchFamily="49" charset="-122"/>
                <a:ea typeface="SimHei" pitchFamily="49" charset="-122"/>
                <a:cs typeface="HGｺﾞｼｯｸM"/>
              </a:rPr>
              <a:t>）</a:t>
            </a:r>
          </a:p>
        </p:txBody>
      </p:sp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</a:rPr>
              <a:t>干细胞疗法的问题点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2771800" y="2564904"/>
            <a:ext cx="3313113" cy="720725"/>
          </a:xfrm>
          <a:prstGeom prst="rect">
            <a:avLst/>
          </a:prstGeom>
        </p:spPr>
        <p:txBody>
          <a:bodyPr anchor="ctr"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病　例</a:t>
            </a:r>
            <a:endParaRPr lang="ja-JP" altLang="ja-JP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0152" y="596902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功心会　大連代表処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20638" y="2133600"/>
            <a:ext cx="9123362" cy="32400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347663" y="2276475"/>
            <a:ext cx="2432050" cy="2792413"/>
            <a:chOff x="392" y="1065"/>
            <a:chExt cx="1966" cy="1775"/>
          </a:xfrm>
        </p:grpSpPr>
        <p:pic>
          <p:nvPicPr>
            <p:cNvPr id="116749" name="図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" y="1065"/>
              <a:ext cx="1966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0" name="Rectangle 5"/>
            <p:cNvSpPr>
              <a:spLocks noChangeArrowheads="1"/>
            </p:cNvSpPr>
            <p:nvPr/>
          </p:nvSpPr>
          <p:spPr bwMode="auto">
            <a:xfrm>
              <a:off x="1335" y="2686"/>
              <a:ext cx="227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539750" y="433388"/>
            <a:ext cx="824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病例</a:t>
            </a:r>
            <a:r>
              <a:rPr lang="ja-J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：</a:t>
            </a:r>
            <a:r>
              <a:rPr lang="en-US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67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岁，男性，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lang="en-US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COPD</a:t>
            </a:r>
            <a:r>
              <a:rPr lang="ja-J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（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慢性阻塞性肺病</a:t>
            </a:r>
            <a:r>
              <a:rPr lang="ja-J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）</a:t>
            </a:r>
            <a:endParaRPr lang="en-US" altLang="ja-JP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grpSp>
        <p:nvGrpSpPr>
          <p:cNvPr id="116740" name="Group 8"/>
          <p:cNvGrpSpPr>
            <a:grpSpLocks/>
          </p:cNvGrpSpPr>
          <p:nvPr/>
        </p:nvGrpSpPr>
        <p:grpSpPr bwMode="auto">
          <a:xfrm>
            <a:off x="3421063" y="2276475"/>
            <a:ext cx="2430462" cy="2792413"/>
            <a:chOff x="1237" y="227"/>
            <a:chExt cx="4090" cy="3657"/>
          </a:xfrm>
        </p:grpSpPr>
        <p:pic>
          <p:nvPicPr>
            <p:cNvPr id="116747" name="図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" y="227"/>
              <a:ext cx="4090" cy="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8" name="Rectangle 10"/>
            <p:cNvSpPr>
              <a:spLocks noChangeArrowheads="1"/>
            </p:cNvSpPr>
            <p:nvPr/>
          </p:nvSpPr>
          <p:spPr bwMode="auto">
            <a:xfrm>
              <a:off x="3013" y="3566"/>
              <a:ext cx="59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SimHei" pitchFamily="49" charset="-122"/>
                <a:ea typeface="SimHei" pitchFamily="49" charset="-122"/>
              </a:endParaRPr>
            </a:p>
          </p:txBody>
        </p:sp>
      </p:grpSp>
      <p:grpSp>
        <p:nvGrpSpPr>
          <p:cNvPr id="116741" name="Group 12"/>
          <p:cNvGrpSpPr>
            <a:grpSpLocks/>
          </p:cNvGrpSpPr>
          <p:nvPr/>
        </p:nvGrpSpPr>
        <p:grpSpPr bwMode="auto">
          <a:xfrm>
            <a:off x="6492875" y="2276475"/>
            <a:ext cx="2430463" cy="2792413"/>
            <a:chOff x="4601" y="1453"/>
            <a:chExt cx="1544" cy="1612"/>
          </a:xfrm>
        </p:grpSpPr>
        <p:pic>
          <p:nvPicPr>
            <p:cNvPr id="116745" name="図 3"/>
            <p:cNvPicPr preferRelativeResize="0"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1" y="1453"/>
              <a:ext cx="1544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6" name="Rectangle 14"/>
            <p:cNvSpPr>
              <a:spLocks noChangeArrowheads="1"/>
            </p:cNvSpPr>
            <p:nvPr/>
          </p:nvSpPr>
          <p:spPr bwMode="auto">
            <a:xfrm>
              <a:off x="5190" y="2925"/>
              <a:ext cx="198" cy="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116742" name="正方形/長方形 27"/>
          <p:cNvSpPr>
            <a:spLocks noChangeArrowheads="1"/>
          </p:cNvSpPr>
          <p:nvPr/>
        </p:nvSpPr>
        <p:spPr bwMode="auto">
          <a:xfrm>
            <a:off x="715963" y="1500188"/>
            <a:ext cx="182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2009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年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9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月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16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日</a:t>
            </a:r>
            <a:endParaRPr kumimoji="0" lang="en-US" altLang="zh-CN" sz="1600" b="1"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治疗前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（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住院时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）</a:t>
            </a:r>
            <a:endParaRPr kumimoji="0" lang="en-US" altLang="ja-JP" sz="16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6743" name="正方形/長方形 27"/>
          <p:cNvSpPr>
            <a:spLocks noChangeArrowheads="1"/>
          </p:cNvSpPr>
          <p:nvPr/>
        </p:nvSpPr>
        <p:spPr bwMode="auto">
          <a:xfrm>
            <a:off x="3702050" y="1500188"/>
            <a:ext cx="213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2009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年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11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月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24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日</a:t>
            </a:r>
            <a:endParaRPr kumimoji="0" lang="en-US" altLang="zh-CN" sz="1600" b="1"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治疗后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（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约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2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个月后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）</a:t>
            </a:r>
            <a:endParaRPr kumimoji="0" lang="en-US" altLang="ja-JP" sz="16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6744" name="正方形/長方形 27"/>
          <p:cNvSpPr>
            <a:spLocks noChangeArrowheads="1"/>
          </p:cNvSpPr>
          <p:nvPr/>
        </p:nvSpPr>
        <p:spPr bwMode="auto">
          <a:xfrm>
            <a:off x="6683375" y="1500188"/>
            <a:ext cx="213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2010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年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3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月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4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日</a:t>
            </a:r>
            <a:endParaRPr kumimoji="0" lang="en-US" altLang="zh-CN" sz="1600" b="1"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治疗后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（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约</a:t>
            </a:r>
            <a:r>
              <a:rPr kumimoji="0" lang="en-US" altLang="zh-CN" sz="1600" b="1">
                <a:latin typeface="SimHei" pitchFamily="49" charset="-122"/>
                <a:ea typeface="SimHei" pitchFamily="49" charset="-122"/>
              </a:rPr>
              <a:t>4</a:t>
            </a:r>
            <a:r>
              <a:rPr kumimoji="0" lang="zh-CN" altLang="en-US" sz="1600" b="1">
                <a:latin typeface="SimHei" pitchFamily="49" charset="-122"/>
                <a:ea typeface="SimHei" pitchFamily="49" charset="-122"/>
              </a:rPr>
              <a:t>个月后</a:t>
            </a:r>
            <a:r>
              <a:rPr kumimoji="0" lang="ja-JP" altLang="en-US" sz="1600" b="1">
                <a:latin typeface="SimHei" pitchFamily="49" charset="-122"/>
                <a:ea typeface="SimHei" pitchFamily="49" charset="-122"/>
              </a:rPr>
              <a:t>）</a:t>
            </a:r>
            <a:endParaRPr kumimoji="0" lang="en-US" altLang="ja-JP" sz="1600" b="1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サブタイトル 2"/>
          <p:cNvSpPr>
            <a:spLocks noGrp="1"/>
          </p:cNvSpPr>
          <p:nvPr>
            <p:ph type="subTitle" idx="4294967295"/>
          </p:nvPr>
        </p:nvSpPr>
        <p:spPr bwMode="auto">
          <a:xfrm>
            <a:off x="5524750" y="5716117"/>
            <a:ext cx="869552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sp>
        <p:nvSpPr>
          <p:cNvPr id="118786" name="テキスト ボックス 3"/>
          <p:cNvSpPr txBox="1">
            <a:spLocks noChangeArrowheads="1"/>
          </p:cNvSpPr>
          <p:nvPr/>
        </p:nvSpPr>
        <p:spPr bwMode="auto">
          <a:xfrm>
            <a:off x="6378575" y="5708650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SimHei" pitchFamily="49" charset="-122"/>
                <a:ea typeface="SimHei" pitchFamily="49" charset="-122"/>
              </a:rPr>
              <a:t>70</a:t>
            </a:r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　～　</a:t>
            </a:r>
            <a:r>
              <a:rPr lang="en-US" altLang="ja-JP" sz="1600" b="1">
                <a:latin typeface="SimHei" pitchFamily="49" charset="-122"/>
                <a:ea typeface="SimHei" pitchFamily="49" charset="-122"/>
              </a:rPr>
              <a:t>109</a:t>
            </a:r>
            <a:endParaRPr lang="ja-JP" altLang="en-US" sz="16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787" name="テキスト ボックス 4"/>
          <p:cNvSpPr txBox="1">
            <a:spLocks noChangeArrowheads="1"/>
          </p:cNvSpPr>
          <p:nvPr/>
        </p:nvSpPr>
        <p:spPr bwMode="auto">
          <a:xfrm>
            <a:off x="7623820" y="568833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mg</a:t>
            </a:r>
            <a:r>
              <a:rPr lang="ja-JP" altLang="en-US" sz="1600" b="1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 </a:t>
            </a:r>
            <a:r>
              <a:rPr lang="en-US" altLang="ja-JP" sz="1600" b="1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/ </a:t>
            </a:r>
            <a:r>
              <a:rPr lang="en-US" altLang="zh-CN" sz="1600" b="1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dl</a:t>
            </a:r>
            <a:endParaRPr lang="ja-JP" altLang="en-US" sz="1600" b="1" dirty="0">
              <a:latin typeface="SimHei" pitchFamily="49" charset="-122"/>
              <a:ea typeface="SimHei" pitchFamily="49" charset="-122"/>
              <a:cs typeface="Gungsuh" pitchFamily="18" charset="-127"/>
            </a:endParaRPr>
          </a:p>
        </p:txBody>
      </p:sp>
      <p:sp>
        <p:nvSpPr>
          <p:cNvPr id="118788" name="テキスト ボックス 7"/>
          <p:cNvSpPr txBox="1">
            <a:spLocks noChangeArrowheads="1"/>
          </p:cNvSpPr>
          <p:nvPr/>
        </p:nvSpPr>
        <p:spPr bwMode="auto">
          <a:xfrm>
            <a:off x="1691680" y="1196752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mg</a:t>
            </a:r>
            <a:r>
              <a:rPr lang="ja-JP" altLang="en-US" sz="1600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 </a:t>
            </a:r>
            <a:r>
              <a:rPr lang="en-US" altLang="ja-JP" sz="1600" dirty="0">
                <a:latin typeface="SimHei" pitchFamily="49" charset="-122"/>
                <a:ea typeface="SimHei" pitchFamily="49" charset="-122"/>
                <a:cs typeface="Gungsuh" pitchFamily="18" charset="-127"/>
              </a:rPr>
              <a:t>/ dl</a:t>
            </a:r>
            <a:endParaRPr lang="ja-JP" altLang="en-US" sz="1600" dirty="0">
              <a:latin typeface="SimHei" pitchFamily="49" charset="-122"/>
              <a:ea typeface="SimHei" pitchFamily="49" charset="-122"/>
              <a:cs typeface="Gungsuh" pitchFamily="18" charset="-127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789613" y="1538288"/>
            <a:ext cx="112712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178550" y="1538288"/>
            <a:ext cx="112713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321425" y="1538288"/>
            <a:ext cx="114300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567488" y="1538288"/>
            <a:ext cx="112712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7196138" y="1019175"/>
            <a:ext cx="112712" cy="2873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794" name="テキスト ボックス 13"/>
          <p:cNvSpPr txBox="1">
            <a:spLocks noChangeArrowheads="1"/>
          </p:cNvSpPr>
          <p:nvPr/>
        </p:nvSpPr>
        <p:spPr bwMode="auto">
          <a:xfrm>
            <a:off x="7318375" y="939800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：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干细胞移植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319338" y="4327525"/>
            <a:ext cx="5091112" cy="26352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796" name="サブタイトル 2"/>
          <p:cNvSpPr txBox="1">
            <a:spLocks/>
          </p:cNvSpPr>
          <p:nvPr/>
        </p:nvSpPr>
        <p:spPr bwMode="auto">
          <a:xfrm>
            <a:off x="7518400" y="428307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graphicFrame>
        <p:nvGraphicFramePr>
          <p:cNvPr id="24" name="グラフ 23"/>
          <p:cNvGraphicFramePr>
            <a:graphicFrameLocks/>
          </p:cNvGraphicFramePr>
          <p:nvPr/>
        </p:nvGraphicFramePr>
        <p:xfrm>
          <a:off x="1983665" y="1703665"/>
          <a:ext cx="5290380" cy="392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798" name="テキスト ボックス 24"/>
          <p:cNvSpPr txBox="1">
            <a:spLocks noChangeArrowheads="1"/>
          </p:cNvSpPr>
          <p:nvPr/>
        </p:nvSpPr>
        <p:spPr bwMode="auto">
          <a:xfrm>
            <a:off x="1966065" y="1650570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500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799" name="テキスト ボックス 25"/>
          <p:cNvSpPr txBox="1">
            <a:spLocks noChangeArrowheads="1"/>
          </p:cNvSpPr>
          <p:nvPr/>
        </p:nvSpPr>
        <p:spPr bwMode="auto">
          <a:xfrm>
            <a:off x="1977955" y="2296468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400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800" name="テキスト ボックス 26"/>
          <p:cNvSpPr txBox="1">
            <a:spLocks noChangeArrowheads="1"/>
          </p:cNvSpPr>
          <p:nvPr/>
        </p:nvSpPr>
        <p:spPr bwMode="auto">
          <a:xfrm>
            <a:off x="1977954" y="2923925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300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801" name="テキスト ボックス 27"/>
          <p:cNvSpPr txBox="1">
            <a:spLocks noChangeArrowheads="1"/>
          </p:cNvSpPr>
          <p:nvPr/>
        </p:nvSpPr>
        <p:spPr bwMode="auto">
          <a:xfrm>
            <a:off x="1981172" y="3559026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200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802" name="テキスト ボックス 28"/>
          <p:cNvSpPr txBox="1">
            <a:spLocks noChangeArrowheads="1"/>
          </p:cNvSpPr>
          <p:nvPr/>
        </p:nvSpPr>
        <p:spPr bwMode="auto">
          <a:xfrm>
            <a:off x="1959420" y="4182428"/>
            <a:ext cx="48895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SimHei" pitchFamily="49" charset="-122"/>
                <a:ea typeface="SimHei" pitchFamily="49" charset="-122"/>
              </a:rPr>
              <a:t>100</a:t>
            </a:r>
          </a:p>
          <a:p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8805" name="テキスト ボックス 5"/>
          <p:cNvSpPr txBox="1">
            <a:spLocks noChangeArrowheads="1"/>
          </p:cNvSpPr>
          <p:nvPr/>
        </p:nvSpPr>
        <p:spPr bwMode="auto">
          <a:xfrm>
            <a:off x="4139952" y="1124744"/>
            <a:ext cx="1004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SimHei" pitchFamily="49" charset="-122"/>
                <a:ea typeface="SimHei" pitchFamily="49" charset="-122"/>
              </a:rPr>
              <a:t>57</a:t>
            </a:r>
            <a:r>
              <a:rPr lang="zh-CN" altLang="en-US" sz="1600" b="1" dirty="0">
                <a:latin typeface="SimHei" pitchFamily="49" charset="-122"/>
                <a:ea typeface="SimHei" pitchFamily="49" charset="-122"/>
              </a:rPr>
              <a:t>岁男性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2843808" y="188640"/>
            <a:ext cx="3312368" cy="720799"/>
          </a:xfrm>
          <a:prstGeom prst="rect">
            <a:avLst/>
          </a:prstGeom>
        </p:spPr>
        <p:txBody>
          <a:bodyPr anchor="ctr"/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zh-CN" alt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血糖值</a:t>
            </a:r>
            <a:endParaRPr lang="ja-JP" altLang="ja-JP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26" name="テキスト ボックス 29"/>
          <p:cNvSpPr txBox="1">
            <a:spLocks noChangeArrowheads="1"/>
          </p:cNvSpPr>
          <p:nvPr/>
        </p:nvSpPr>
        <p:spPr bwMode="auto">
          <a:xfrm>
            <a:off x="2123728" y="4797152"/>
            <a:ext cx="28756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サブタイトル 2"/>
          <p:cNvSpPr>
            <a:spLocks noGrp="1"/>
          </p:cNvSpPr>
          <p:nvPr>
            <p:ph type="subTitle" idx="4294967295"/>
          </p:nvPr>
        </p:nvSpPr>
        <p:spPr bwMode="auto">
          <a:xfrm>
            <a:off x="5868144" y="5445224"/>
            <a:ext cx="864096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sp>
        <p:nvSpPr>
          <p:cNvPr id="120834" name="テキスト ボックス 3"/>
          <p:cNvSpPr txBox="1">
            <a:spLocks noChangeArrowheads="1"/>
          </p:cNvSpPr>
          <p:nvPr/>
        </p:nvSpPr>
        <p:spPr bwMode="auto">
          <a:xfrm>
            <a:off x="6791325" y="5445125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SimHei" pitchFamily="49" charset="-122"/>
                <a:ea typeface="SimHei" pitchFamily="49" charset="-122"/>
              </a:rPr>
              <a:t>4.3</a:t>
            </a:r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　～　</a:t>
            </a:r>
            <a:r>
              <a:rPr lang="en-US" altLang="ja-JP" sz="1600" b="1">
                <a:latin typeface="SimHei" pitchFamily="49" charset="-122"/>
                <a:ea typeface="SimHei" pitchFamily="49" charset="-122"/>
              </a:rPr>
              <a:t>5.8</a:t>
            </a:r>
            <a:endParaRPr lang="ja-JP" altLang="en-US" sz="16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35" name="テキスト ボックス 4"/>
          <p:cNvSpPr txBox="1">
            <a:spLocks noChangeArrowheads="1"/>
          </p:cNvSpPr>
          <p:nvPr/>
        </p:nvSpPr>
        <p:spPr bwMode="auto">
          <a:xfrm>
            <a:off x="8081963" y="5445125"/>
            <a:ext cx="388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SimHei" pitchFamily="49" charset="-122"/>
                <a:ea typeface="SimHei" pitchFamily="49" charset="-122"/>
                <a:cs typeface="Gungsuh" pitchFamily="18" charset="-127"/>
              </a:rPr>
              <a:t>％</a:t>
            </a:r>
          </a:p>
        </p:txBody>
      </p:sp>
      <p:sp>
        <p:nvSpPr>
          <p:cNvPr id="120836" name="テキスト ボックス 7"/>
          <p:cNvSpPr txBox="1">
            <a:spLocks noChangeArrowheads="1"/>
          </p:cNvSpPr>
          <p:nvPr/>
        </p:nvSpPr>
        <p:spPr bwMode="auto">
          <a:xfrm>
            <a:off x="1746250" y="923925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  <a:cs typeface="Gungsuh" pitchFamily="18" charset="-127"/>
              </a:rPr>
              <a:t>%</a:t>
            </a:r>
            <a:endParaRPr lang="ja-JP" altLang="en-US" sz="1600">
              <a:latin typeface="SimHei" pitchFamily="49" charset="-122"/>
              <a:ea typeface="SimHei" pitchFamily="49" charset="-122"/>
              <a:cs typeface="Gungsuh" pitchFamily="18" charset="-127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767388" y="1274763"/>
            <a:ext cx="114300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156325" y="1274763"/>
            <a:ext cx="112713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300788" y="1274763"/>
            <a:ext cx="112712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545263" y="1274763"/>
            <a:ext cx="114300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7253288" y="757238"/>
            <a:ext cx="112712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42" name="テキスト ボックス 13"/>
          <p:cNvSpPr txBox="1">
            <a:spLocks noChangeArrowheads="1"/>
          </p:cNvSpPr>
          <p:nvPr/>
        </p:nvSpPr>
        <p:spPr bwMode="auto">
          <a:xfrm>
            <a:off x="7375525" y="677863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：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干细胞移植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266950" y="2997200"/>
            <a:ext cx="5197475" cy="32226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44" name="サブタイトル 2"/>
          <p:cNvSpPr txBox="1">
            <a:spLocks/>
          </p:cNvSpPr>
          <p:nvPr/>
        </p:nvSpPr>
        <p:spPr bwMode="auto">
          <a:xfrm>
            <a:off x="7464425" y="3140075"/>
            <a:ext cx="10810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graphicFrame>
        <p:nvGraphicFramePr>
          <p:cNvPr id="22" name="グラフ 21"/>
          <p:cNvGraphicFramePr>
            <a:graphicFrameLocks/>
          </p:cNvGraphicFramePr>
          <p:nvPr/>
        </p:nvGraphicFramePr>
        <p:xfrm>
          <a:off x="1926810" y="1465781"/>
          <a:ext cx="5290380" cy="392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846" name="テキスト ボックス 5"/>
          <p:cNvSpPr txBox="1">
            <a:spLocks noChangeArrowheads="1"/>
          </p:cNvSpPr>
          <p:nvPr/>
        </p:nvSpPr>
        <p:spPr bwMode="auto">
          <a:xfrm>
            <a:off x="1763688" y="1412776"/>
            <a:ext cx="590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10.0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47" name="テキスト ボックス 22"/>
          <p:cNvSpPr txBox="1">
            <a:spLocks noChangeArrowheads="1"/>
          </p:cNvSpPr>
          <p:nvPr/>
        </p:nvSpPr>
        <p:spPr bwMode="auto">
          <a:xfrm>
            <a:off x="1907704" y="2060848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8.0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48" name="テキスト ボックス 24"/>
          <p:cNvSpPr txBox="1">
            <a:spLocks noChangeArrowheads="1"/>
          </p:cNvSpPr>
          <p:nvPr/>
        </p:nvSpPr>
        <p:spPr bwMode="auto">
          <a:xfrm>
            <a:off x="1911896" y="2636912"/>
            <a:ext cx="492443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SimHei" pitchFamily="49" charset="-122"/>
                <a:ea typeface="SimHei" pitchFamily="49" charset="-122"/>
              </a:rPr>
              <a:t>6.0</a:t>
            </a:r>
          </a:p>
          <a:p>
            <a:endParaRPr lang="en-US" altLang="ja-JP" sz="1600" dirty="0" smtClean="0">
              <a:latin typeface="SimHei" pitchFamily="49" charset="-122"/>
              <a:ea typeface="SimHei" pitchFamily="49" charset="-122"/>
            </a:endParaRPr>
          </a:p>
          <a:p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49" name="テキスト ボックス 25"/>
          <p:cNvSpPr txBox="1">
            <a:spLocks noChangeArrowheads="1"/>
          </p:cNvSpPr>
          <p:nvPr/>
        </p:nvSpPr>
        <p:spPr bwMode="auto">
          <a:xfrm>
            <a:off x="1919288" y="3298825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4.0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50" name="テキスト ボックス 26"/>
          <p:cNvSpPr txBox="1">
            <a:spLocks noChangeArrowheads="1"/>
          </p:cNvSpPr>
          <p:nvPr/>
        </p:nvSpPr>
        <p:spPr bwMode="auto">
          <a:xfrm>
            <a:off x="1924968" y="3929137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2.0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46288" y="4892675"/>
            <a:ext cx="149225" cy="26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0852" name="テキスト ボックス 27"/>
          <p:cNvSpPr txBox="1">
            <a:spLocks noChangeArrowheads="1"/>
          </p:cNvSpPr>
          <p:nvPr/>
        </p:nvSpPr>
        <p:spPr bwMode="auto">
          <a:xfrm>
            <a:off x="1921917" y="4538365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0.0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2699792" y="188640"/>
            <a:ext cx="3312368" cy="720799"/>
          </a:xfrm>
          <a:prstGeom prst="rect">
            <a:avLst/>
          </a:prstGeom>
        </p:spPr>
        <p:txBody>
          <a:bodyPr anchor="ctr"/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altLang="ja-JP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A1c</a:t>
            </a:r>
            <a:r>
              <a:rPr lang="zh-CN" alt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值</a:t>
            </a:r>
            <a:endParaRPr lang="ja-JP" altLang="ja-JP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/>
          <p:cNvGraphicFramePr>
            <a:graphicFrameLocks/>
          </p:cNvGraphicFramePr>
          <p:nvPr/>
        </p:nvGraphicFramePr>
        <p:xfrm>
          <a:off x="1961079" y="1788982"/>
          <a:ext cx="5290380" cy="392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882" name="サブタイトル 2"/>
          <p:cNvSpPr>
            <a:spLocks noGrp="1"/>
          </p:cNvSpPr>
          <p:nvPr>
            <p:ph type="subTitle" idx="4294967295"/>
          </p:nvPr>
        </p:nvSpPr>
        <p:spPr bwMode="auto">
          <a:xfrm>
            <a:off x="6010970" y="5697637"/>
            <a:ext cx="858812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sp>
        <p:nvSpPr>
          <p:cNvPr id="122883" name="テキスト ボックス 3"/>
          <p:cNvSpPr txBox="1">
            <a:spLocks noChangeArrowheads="1"/>
          </p:cNvSpPr>
          <p:nvPr/>
        </p:nvSpPr>
        <p:spPr bwMode="auto">
          <a:xfrm>
            <a:off x="6804025" y="5661025"/>
            <a:ext cx="39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SimHei" pitchFamily="49" charset="-122"/>
                <a:ea typeface="SimHei" pitchFamily="49" charset="-122"/>
              </a:rPr>
              <a:t>85</a:t>
            </a:r>
            <a:endParaRPr lang="ja-JP" altLang="en-US" sz="16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84" name="テキスト ボックス 4"/>
          <p:cNvSpPr txBox="1">
            <a:spLocks noChangeArrowheads="1"/>
          </p:cNvSpPr>
          <p:nvPr/>
        </p:nvSpPr>
        <p:spPr bwMode="auto">
          <a:xfrm>
            <a:off x="7308850" y="566102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SimHei" pitchFamily="49" charset="-122"/>
                <a:ea typeface="SimHei" pitchFamily="49" charset="-122"/>
                <a:cs typeface="Gungsuh" pitchFamily="18" charset="-127"/>
              </a:rPr>
              <a:t>U / l </a:t>
            </a:r>
            <a:r>
              <a:rPr lang="zh-CN" altLang="en-US" sz="1600" b="1">
                <a:latin typeface="SimHei" pitchFamily="49" charset="-122"/>
                <a:ea typeface="SimHei" pitchFamily="49" charset="-122"/>
                <a:cs typeface="Gungsuh" pitchFamily="18" charset="-127"/>
              </a:rPr>
              <a:t>以下</a:t>
            </a:r>
          </a:p>
        </p:txBody>
      </p:sp>
      <p:sp>
        <p:nvSpPr>
          <p:cNvPr id="122885" name="テキスト ボックス 7"/>
          <p:cNvSpPr txBox="1">
            <a:spLocks noChangeArrowheads="1"/>
          </p:cNvSpPr>
          <p:nvPr/>
        </p:nvSpPr>
        <p:spPr bwMode="auto">
          <a:xfrm>
            <a:off x="1293813" y="12477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600">
                <a:latin typeface="SimHei" pitchFamily="49" charset="-122"/>
                <a:ea typeface="SimHei" pitchFamily="49" charset="-122"/>
                <a:cs typeface="Gungsuh" pitchFamily="18" charset="-127"/>
              </a:rPr>
              <a:t>U / l</a:t>
            </a:r>
            <a:endParaRPr lang="ja-JP" altLang="en-US" sz="1600">
              <a:latin typeface="SimHei" pitchFamily="49" charset="-122"/>
              <a:ea typeface="SimHei" pitchFamily="49" charset="-122"/>
              <a:cs typeface="Gungsuh" pitchFamily="18" charset="-127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802313" y="1597025"/>
            <a:ext cx="112712" cy="28892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189663" y="1597025"/>
            <a:ext cx="114300" cy="28892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334125" y="1597025"/>
            <a:ext cx="114300" cy="28892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580188" y="1597025"/>
            <a:ext cx="112712" cy="28892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7321550" y="1277938"/>
            <a:ext cx="114300" cy="28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1" name="テキスト ボックス 13"/>
          <p:cNvSpPr txBox="1">
            <a:spLocks noChangeArrowheads="1"/>
          </p:cNvSpPr>
          <p:nvPr/>
        </p:nvSpPr>
        <p:spPr bwMode="auto">
          <a:xfrm>
            <a:off x="7443788" y="1196975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SimHei" pitchFamily="49" charset="-122"/>
                <a:ea typeface="SimHei" pitchFamily="49" charset="-122"/>
              </a:rPr>
              <a:t>：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干细胞移植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484438" y="3919538"/>
            <a:ext cx="4799012" cy="116522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3" name="サブタイトル 2"/>
          <p:cNvSpPr txBox="1">
            <a:spLocks/>
          </p:cNvSpPr>
          <p:nvPr/>
        </p:nvSpPr>
        <p:spPr bwMode="auto">
          <a:xfrm>
            <a:off x="7443788" y="4252913"/>
            <a:ext cx="1081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标准值</a:t>
            </a:r>
          </a:p>
        </p:txBody>
      </p:sp>
      <p:sp>
        <p:nvSpPr>
          <p:cNvPr id="122894" name="テキスト ボックス 23"/>
          <p:cNvSpPr txBox="1">
            <a:spLocks noChangeArrowheads="1"/>
          </p:cNvSpPr>
          <p:nvPr/>
        </p:nvSpPr>
        <p:spPr bwMode="auto">
          <a:xfrm>
            <a:off x="1906910" y="1735460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200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5" name="テキスト ボックス 24"/>
          <p:cNvSpPr txBox="1">
            <a:spLocks noChangeArrowheads="1"/>
          </p:cNvSpPr>
          <p:nvPr/>
        </p:nvSpPr>
        <p:spPr bwMode="auto">
          <a:xfrm>
            <a:off x="1962150" y="3297238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100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6" name="テキスト ボックス 25"/>
          <p:cNvSpPr txBox="1">
            <a:spLocks noChangeArrowheads="1"/>
          </p:cNvSpPr>
          <p:nvPr/>
        </p:nvSpPr>
        <p:spPr bwMode="auto">
          <a:xfrm>
            <a:off x="1941513" y="2544763"/>
            <a:ext cx="4889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150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7" name="テキスト ボックス 26"/>
          <p:cNvSpPr txBox="1">
            <a:spLocks noChangeArrowheads="1"/>
          </p:cNvSpPr>
          <p:nvPr/>
        </p:nvSpPr>
        <p:spPr bwMode="auto">
          <a:xfrm>
            <a:off x="2049463" y="4078288"/>
            <a:ext cx="387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50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24075" y="5264150"/>
            <a:ext cx="106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2899" name="テキスト ボックス 27"/>
          <p:cNvSpPr txBox="1">
            <a:spLocks noChangeArrowheads="1"/>
          </p:cNvSpPr>
          <p:nvPr/>
        </p:nvSpPr>
        <p:spPr bwMode="auto">
          <a:xfrm>
            <a:off x="2149475" y="4840288"/>
            <a:ext cx="285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SimHei" pitchFamily="49" charset="-122"/>
                <a:ea typeface="SimHei" pitchFamily="49" charset="-122"/>
              </a:rPr>
              <a:t>0</a:t>
            </a:r>
            <a:endParaRPr lang="ja-JP" altLang="en-US" sz="1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2555776" y="260648"/>
            <a:ext cx="3312368" cy="720799"/>
          </a:xfrm>
          <a:prstGeom prst="rect">
            <a:avLst/>
          </a:prstGeom>
        </p:spPr>
        <p:txBody>
          <a:bodyPr anchor="ctr"/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l-GR" altLang="ja-JP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γ-</a:t>
            </a:r>
            <a:r>
              <a:rPr lang="en-US" altLang="ja-JP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GT</a:t>
            </a:r>
            <a:r>
              <a:rPr lang="zh-CN" alt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imHei" pitchFamily="49" charset="-122"/>
                <a:ea typeface="SimHei" pitchFamily="49" charset="-122"/>
                <a:cs typeface="+mj-cs"/>
              </a:rPr>
              <a:t>值</a:t>
            </a:r>
            <a:endParaRPr lang="ja-JP" altLang="ja-JP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4" descr="髪20090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739775"/>
            <a:ext cx="2935287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5" descr="髪20090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88" y="739775"/>
            <a:ext cx="2935287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1530350" y="4673600"/>
            <a:ext cx="221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2009/06/20</a:t>
            </a:r>
          </a:p>
          <a:p>
            <a:pPr algn="ctr"/>
            <a:r>
              <a:rPr lang="ja-JP" altLang="en-US" sz="1600"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160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次注入的第</a:t>
            </a:r>
            <a:r>
              <a:rPr lang="en-US" altLang="zh-CN" sz="1600"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天</a:t>
            </a:r>
            <a:r>
              <a:rPr lang="ja-JP" altLang="en-US" sz="1600">
                <a:latin typeface="SimHei" pitchFamily="49" charset="-122"/>
                <a:ea typeface="SimHei" pitchFamily="49" charset="-122"/>
              </a:rPr>
              <a:t>）</a:t>
            </a:r>
          </a:p>
        </p:txBody>
      </p:sp>
      <p:sp>
        <p:nvSpPr>
          <p:cNvPr id="124932" name="Text Box 7"/>
          <p:cNvSpPr txBox="1">
            <a:spLocks noChangeArrowheads="1"/>
          </p:cNvSpPr>
          <p:nvPr/>
        </p:nvSpPr>
        <p:spPr bwMode="auto">
          <a:xfrm>
            <a:off x="5275263" y="4652963"/>
            <a:ext cx="262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2009/07/18</a:t>
            </a:r>
          </a:p>
          <a:p>
            <a:pPr algn="ctr"/>
            <a:r>
              <a:rPr lang="ja-JP" altLang="en-US" sz="1600"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160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次注入</a:t>
            </a:r>
            <a:r>
              <a:rPr lang="ja-JP" altLang="en-US" sz="1600">
                <a:latin typeface="SimHei" pitchFamily="49" charset="-122"/>
                <a:ea typeface="SimHei" pitchFamily="49" charset="-122"/>
              </a:rPr>
              <a:t>～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160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600">
                <a:latin typeface="SimHei" pitchFamily="49" charset="-122"/>
                <a:ea typeface="SimHei" pitchFamily="49" charset="-122"/>
              </a:rPr>
              <a:t>个月后</a:t>
            </a:r>
            <a:r>
              <a:rPr lang="ja-JP" altLang="en-US" sz="1600">
                <a:latin typeface="SimHei" pitchFamily="49" charset="-122"/>
                <a:ea typeface="SimHei" pitchFamily="49" charset="-122"/>
              </a:rPr>
              <a:t>）</a:t>
            </a:r>
          </a:p>
        </p:txBody>
      </p:sp>
      <p:sp>
        <p:nvSpPr>
          <p:cNvPr id="124933" name="AutoShape 8"/>
          <p:cNvSpPr>
            <a:spLocks noChangeArrowheads="1"/>
          </p:cNvSpPr>
          <p:nvPr/>
        </p:nvSpPr>
        <p:spPr bwMode="auto">
          <a:xfrm>
            <a:off x="4287838" y="2325688"/>
            <a:ext cx="503237" cy="12239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4934" name="AutoShape 9"/>
          <p:cNvSpPr>
            <a:spLocks noChangeArrowheads="1"/>
          </p:cNvSpPr>
          <p:nvPr/>
        </p:nvSpPr>
        <p:spPr bwMode="auto">
          <a:xfrm>
            <a:off x="1403350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2009/</a:t>
            </a:r>
          </a:p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6/2</a:t>
            </a:r>
          </a:p>
          <a:p>
            <a:pPr algn="ctr"/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抽出干细胞</a:t>
            </a:r>
          </a:p>
        </p:txBody>
      </p:sp>
      <p:sp>
        <p:nvSpPr>
          <p:cNvPr id="124935" name="AutoShape 10"/>
          <p:cNvSpPr>
            <a:spLocks noChangeArrowheads="1"/>
          </p:cNvSpPr>
          <p:nvPr/>
        </p:nvSpPr>
        <p:spPr bwMode="auto">
          <a:xfrm>
            <a:off x="3059113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06/16</a:t>
            </a:r>
          </a:p>
          <a:p>
            <a:pPr algn="ctr"/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1600" b="1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次注入</a:t>
            </a:r>
          </a:p>
        </p:txBody>
      </p:sp>
      <p:sp>
        <p:nvSpPr>
          <p:cNvPr id="124936" name="AutoShape 13"/>
          <p:cNvSpPr>
            <a:spLocks noChangeArrowheads="1"/>
          </p:cNvSpPr>
          <p:nvPr/>
        </p:nvSpPr>
        <p:spPr bwMode="auto">
          <a:xfrm>
            <a:off x="4787900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06/23</a:t>
            </a:r>
          </a:p>
          <a:p>
            <a:pPr algn="ctr"/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1600" b="1"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次注入</a:t>
            </a:r>
          </a:p>
        </p:txBody>
      </p:sp>
      <p:sp>
        <p:nvSpPr>
          <p:cNvPr id="124937" name="AutoShape 14"/>
          <p:cNvSpPr>
            <a:spLocks noChangeArrowheads="1"/>
          </p:cNvSpPr>
          <p:nvPr/>
        </p:nvSpPr>
        <p:spPr bwMode="auto">
          <a:xfrm>
            <a:off x="6588125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>
                <a:latin typeface="SimHei" pitchFamily="49" charset="-122"/>
                <a:ea typeface="SimHei" pitchFamily="49" charset="-122"/>
              </a:rPr>
              <a:t>07/07</a:t>
            </a:r>
          </a:p>
          <a:p>
            <a:pPr algn="ctr"/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1600" b="1"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1600" b="1">
                <a:latin typeface="SimHei" pitchFamily="49" charset="-122"/>
                <a:ea typeface="SimHei" pitchFamily="49" charset="-122"/>
              </a:rPr>
              <a:t>次注入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8" y="242088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医療法人　</a:t>
            </a:r>
            <a:r>
              <a:rPr lang="ja-JP" altLang="en-US" b="1" dirty="0"/>
              <a:t>社団</a:t>
            </a:r>
            <a:r>
              <a:rPr kumimoji="1" lang="ja-JP" altLang="en-US" b="1" dirty="0" smtClean="0"/>
              <a:t>功心会　大連代表処</a:t>
            </a:r>
            <a:endParaRPr kumimoji="1" lang="en-US" altLang="ja-JP" b="1" dirty="0" smtClean="0"/>
          </a:p>
          <a:p>
            <a:r>
              <a:rPr lang="ja-JP" altLang="en-US" b="1" dirty="0" smtClean="0"/>
              <a:t>佳畔投資諮詢（大連）有限公司</a:t>
            </a:r>
            <a:endParaRPr lang="en-US" altLang="ja-JP" b="1" dirty="0" smtClean="0"/>
          </a:p>
          <a:p>
            <a:r>
              <a:rPr kumimoji="1" lang="ja-JP" altLang="en-US" b="1" dirty="0"/>
              <a:t>大連</a:t>
            </a:r>
            <a:r>
              <a:rPr kumimoji="1" lang="ja-JP" altLang="en-US" b="1" dirty="0" smtClean="0"/>
              <a:t>市沙河口区如意街</a:t>
            </a:r>
            <a:r>
              <a:rPr kumimoji="1" lang="en-US" altLang="ja-JP" b="1" dirty="0" smtClean="0"/>
              <a:t>38</a:t>
            </a:r>
            <a:r>
              <a:rPr lang="ja-JP" altLang="en-US" b="1" dirty="0" smtClean="0"/>
              <a:t>号</a:t>
            </a:r>
            <a:r>
              <a:rPr lang="en-US" altLang="ja-JP" b="1" dirty="0" smtClean="0"/>
              <a:t>C</a:t>
            </a:r>
            <a:r>
              <a:rPr lang="ja-JP" altLang="en-US" b="1" dirty="0" smtClean="0"/>
              <a:t>座</a:t>
            </a:r>
            <a:r>
              <a:rPr lang="en-US" altLang="ja-JP" b="1" dirty="0" smtClean="0"/>
              <a:t>2103</a:t>
            </a:r>
            <a:r>
              <a:rPr lang="ja-JP" altLang="en-US" b="1" dirty="0" smtClean="0"/>
              <a:t>室</a:t>
            </a:r>
            <a:endParaRPr lang="en-US" altLang="ja-JP" b="1" dirty="0" smtClean="0"/>
          </a:p>
          <a:p>
            <a:r>
              <a:rPr kumimoji="1" lang="en-US" altLang="ja-JP" dirty="0" smtClean="0"/>
              <a:t>TEL: 0411-3964-7600</a:t>
            </a:r>
          </a:p>
          <a:p>
            <a:r>
              <a:rPr lang="en-US" altLang="ja-JP" dirty="0" smtClean="0"/>
              <a:t>Mobile: 13904112417 </a:t>
            </a:r>
            <a:r>
              <a:rPr lang="ja-JP" altLang="en-US" b="1" dirty="0" smtClean="0"/>
              <a:t>（酒井）</a:t>
            </a:r>
            <a:endParaRPr lang="en-US" altLang="ja-JP" b="1" dirty="0" smtClean="0"/>
          </a:p>
          <a:p>
            <a:r>
              <a:rPr kumimoji="1" lang="en-US" altLang="ja-JP" dirty="0" smtClean="0"/>
              <a:t>Email: sakai@dalian-bs.com</a:t>
            </a:r>
          </a:p>
          <a:p>
            <a:r>
              <a:rPr lang="en-US" altLang="ja-JP" dirty="0" smtClean="0"/>
              <a:t>URL: http://www.dalian-bs.com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993063" cy="720725"/>
          </a:xfrm>
          <a:prstGeom prst="rect">
            <a:avLst/>
          </a:prstGeo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ja-JP" sz="28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>（１</a:t>
            </a:r>
            <a:r>
              <a:rPr lang="ja-JP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）</a:t>
            </a:r>
            <a:r>
              <a:rPr lang="zh-CN" altLang="en-US" sz="2800" dirty="0" smtClean="0">
                <a:effectLst/>
                <a:latin typeface="SimHei" pitchFamily="49" charset="-122"/>
                <a:ea typeface="SimHei" pitchFamily="49" charset="-122"/>
              </a:rPr>
              <a:t>所谓再生医疗</a:t>
            </a:r>
            <a:r>
              <a:rPr lang="ja-JP" altLang="en-US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　</a:t>
            </a:r>
            <a:r>
              <a:rPr lang="en-US" altLang="ja-JP" sz="2800" dirty="0" smtClean="0">
                <a:effectLst/>
                <a:latin typeface="SimHei" pitchFamily="49" charset="-122"/>
                <a:ea typeface="SimHei" pitchFamily="49" charset="-122"/>
                <a:cs typeface="+mj-cs"/>
              </a:rPr>
              <a:t>2/2</a:t>
            </a:r>
            <a: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lang="ja-JP" altLang="ja-JP" sz="3600" dirty="0">
                <a:effectLst/>
                <a:latin typeface="SimHei" pitchFamily="49" charset="-122"/>
                <a:ea typeface="SimHei" pitchFamily="49" charset="-122"/>
                <a:cs typeface="+mj-cs"/>
              </a:rPr>
            </a:br>
            <a:endParaRPr lang="ja-JP" altLang="ja-JP" sz="3600" dirty="0">
              <a:effectLst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19458" name="テキスト ボックス 3"/>
          <p:cNvSpPr txBox="1">
            <a:spLocks noChangeArrowheads="1"/>
          </p:cNvSpPr>
          <p:nvPr/>
        </p:nvSpPr>
        <p:spPr bwMode="auto">
          <a:xfrm>
            <a:off x="827088" y="1484313"/>
            <a:ext cx="75612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虽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然以往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在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临床上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实施的“脏器移植”也是“再生医疗”，但近年来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将骨髓</a:t>
            </a:r>
            <a:r>
              <a:rPr lang="zh-CN" altLang="ja-JP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脐带血</a:t>
            </a:r>
            <a:r>
              <a:rPr lang="zh-CN" altLang="ja-JP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脂肪组织等中微量存在的干细胞补充入患者体内的医疗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受到关注。</a:t>
            </a:r>
            <a:endParaRPr lang="zh-CN" altLang="ja-JP" sz="2800" dirty="0">
              <a:latin typeface="SimHei" pitchFamily="49" charset="-122"/>
              <a:ea typeface="SimHei" pitchFamily="49" charset="-122"/>
              <a:cs typeface="HGP教科書体" pitchFamily="18" charset="-128"/>
            </a:endParaRPr>
          </a:p>
          <a:p>
            <a:r>
              <a:rPr lang="en-US" altLang="zh-CN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    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现在，在各研究机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，通过在各种器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官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形成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过程中</a:t>
            </a:r>
            <a:r>
              <a:rPr lang="ja-JP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利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用干细胞使其再生，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由此实现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组织和器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官再生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的研究正不断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推进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。另外，在安全性方面，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有关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用于治疗</a:t>
            </a:r>
            <a:r>
              <a:rPr lang="ja-JP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用途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时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的细胞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制造指南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也在不断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完善</a:t>
            </a:r>
            <a:r>
              <a:rPr lang="zh-CN" altLang="ja-JP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。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再生医疗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被定位为</a:t>
            </a:r>
            <a:r>
              <a:rPr lang="ja-JP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HGP教科書体" pitchFamily="18" charset="-128"/>
              </a:rPr>
              <a:t>世纪革新性医疗，作为国家的研究课题</a:t>
            </a:r>
            <a:r>
              <a:rPr lang="zh-CN" altLang="en-US" sz="28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，也是极为重要的医学领域。</a:t>
            </a:r>
          </a:p>
          <a:p>
            <a:r>
              <a:rPr lang="ja-JP" altLang="en-US" sz="1200" dirty="0">
                <a:latin typeface="SimHei" pitchFamily="49" charset="-122"/>
                <a:ea typeface="SimHei" pitchFamily="49" charset="-122"/>
                <a:cs typeface="HGP教科書体" pitchFamily="18" charset="-128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107504" y="188640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干细胞的种类</a:t>
            </a:r>
            <a:endParaRPr kumimoji="0" lang="ja-JP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8413750" cy="55895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正方形/長方形 5"/>
          <p:cNvSpPr>
            <a:spLocks noChangeArrowheads="1"/>
          </p:cNvSpPr>
          <p:nvPr/>
        </p:nvSpPr>
        <p:spPr bwMode="auto">
          <a:xfrm>
            <a:off x="6443663" y="109538"/>
            <a:ext cx="2628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再生医疗～包含</a:t>
            </a:r>
            <a:r>
              <a:rPr kumimoji="0" lang="en-US" altLang="zh-CN" sz="1000" dirty="0" err="1">
                <a:latin typeface="SimHei" pitchFamily="49" charset="-122"/>
                <a:ea typeface="SimHei" pitchFamily="49" charset="-122"/>
              </a:rPr>
              <a:t>iPS</a:t>
            </a:r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细胞的尖端医疗技术～    现状和课题</a:t>
            </a:r>
          </a:p>
          <a:p>
            <a:pPr algn="just"/>
            <a:r>
              <a:rPr kumimoji="0" lang="en-US" altLang="zh-CN" sz="1000" dirty="0">
                <a:latin typeface="SimHei" pitchFamily="49" charset="-122"/>
                <a:ea typeface="SimHei" pitchFamily="49" charset="-122"/>
              </a:rPr>
              <a:t>2008</a:t>
            </a:r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年</a:t>
            </a:r>
            <a:r>
              <a:rPr kumimoji="0" lang="en-US" altLang="zh-CN" sz="1000" dirty="0">
                <a:latin typeface="SimHei" pitchFamily="49" charset="-122"/>
                <a:ea typeface="SimHei" pitchFamily="49" charset="-122"/>
              </a:rPr>
              <a:t>11</a:t>
            </a:r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月</a:t>
            </a:r>
            <a:r>
              <a:rPr kumimoji="0" lang="en-US" altLang="zh-CN" sz="1000" dirty="0">
                <a:latin typeface="SimHei" pitchFamily="49" charset="-122"/>
                <a:ea typeface="SimHei" pitchFamily="49" charset="-122"/>
              </a:rPr>
              <a:t>25</a:t>
            </a:r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日</a:t>
            </a:r>
            <a:endParaRPr kumimoji="0" lang="ja-JP" altLang="en-US" sz="1000" dirty="0"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厚生劳动省医政局</a:t>
            </a:r>
            <a:endParaRPr kumimoji="0" lang="zh-CN" altLang="en-US" sz="1000" dirty="0">
              <a:latin typeface="SimHei" pitchFamily="49" charset="-122"/>
              <a:ea typeface="SimHei" pitchFamily="49" charset="-122"/>
              <a:cs typeface="方正姚体"/>
            </a:endParaRPr>
          </a:p>
          <a:p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摘自人类干细胞临床研究对策专门官</a:t>
            </a:r>
          </a:p>
          <a:p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梅垣昌士</a:t>
            </a:r>
            <a:r>
              <a:rPr kumimoji="0" lang="ja-JP" altLang="en-US" sz="1000" dirty="0">
                <a:latin typeface="SimHei" pitchFamily="49" charset="-122"/>
              </a:rPr>
              <a:t>先生</a:t>
            </a:r>
            <a:r>
              <a:rPr kumimoji="0" lang="zh-CN" altLang="en-US" sz="1000" dirty="0">
                <a:latin typeface="SimHei" pitchFamily="49" charset="-122"/>
                <a:ea typeface="SimHei" pitchFamily="49" charset="-122"/>
              </a:rPr>
              <a:t>制作的资料</a:t>
            </a:r>
            <a:endParaRPr kumimoji="0" lang="ja-JP" altLang="en-US" sz="1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3439691" y="1392560"/>
            <a:ext cx="223224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干细胞的种类</a:t>
            </a:r>
            <a:endParaRPr kumimoji="0" lang="ja-JP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549202" y="1969393"/>
            <a:ext cx="6192688" cy="249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以下</a:t>
            </a:r>
            <a:r>
              <a:rPr kumimoji="0" lang="en-US" altLang="zh-CN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3</a:t>
            </a:r>
            <a:r>
              <a:rPr kumimoji="0" lang="zh-CN" alt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类是已经应用于再生医疗的，或具有应用可能性的主要的干细胞</a:t>
            </a:r>
            <a:endParaRPr kumimoji="0" lang="ja-JP" alt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571500" y="2390775"/>
            <a:ext cx="2371725" cy="2781300"/>
          </a:xfrm>
          <a:prstGeom prst="rect">
            <a:avLst/>
          </a:prstGeom>
          <a:solidFill>
            <a:srgbClr val="FFBF79"/>
          </a:solidFill>
          <a:ln w="9525">
            <a:noFill/>
            <a:miter lim="800000"/>
            <a:headEnd/>
            <a:tailEnd/>
          </a:ln>
        </p:spPr>
        <p:txBody>
          <a:bodyPr tIns="36000" bIns="0" anchor="t" anchorCtr="0"/>
          <a:lstStyle/>
          <a:p>
            <a:pPr>
              <a:defRPr/>
            </a:pPr>
            <a:r>
              <a:rPr kumimoji="0"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1</a:t>
            </a:r>
            <a:r>
              <a:rPr kumimoji="0"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）人类成体干细胞</a:t>
            </a:r>
          </a:p>
          <a:p>
            <a:pPr algn="ctr">
              <a:defRPr/>
            </a:pPr>
            <a:endParaRPr kumimoji="0" lang="en-US" altLang="zh-CN" sz="12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存在于成人组织中（所谓“自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然治愈能力” 的源泉）。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皮肤干细胞、角膜干细胞等只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能自分化形成皮肤、角膜。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例外，存在于骨髓和脂肪组织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中的</a:t>
            </a:r>
            <a:r>
              <a:rPr kumimoji="0" lang="zh-CN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“间充质干细胞”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作为成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体干细胞可分化形成多种多样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的组织（骨、软骨、血管等）。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已经运用于临床研究。</a:t>
            </a:r>
          </a:p>
          <a:p>
            <a:pPr>
              <a:defRPr/>
            </a:pP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</a:p>
          <a:p>
            <a:pPr algn="ctr">
              <a:defRPr/>
            </a:pPr>
            <a:endParaRPr kumimoji="0"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en-US" altLang="ja-JP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ja-JP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539552" y="2348880"/>
            <a:ext cx="2159000" cy="431800"/>
          </a:xfrm>
          <a:prstGeom prst="round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539552" y="3573016"/>
            <a:ext cx="2375917" cy="1080120"/>
          </a:xfrm>
          <a:prstGeom prst="round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3062883" y="2385045"/>
            <a:ext cx="2847974" cy="3063974"/>
          </a:xfrm>
          <a:prstGeom prst="rect">
            <a:avLst/>
          </a:prstGeom>
          <a:solidFill>
            <a:srgbClr val="C6FBFE"/>
          </a:solidFill>
          <a:ln w="9525">
            <a:noFill/>
            <a:miter lim="800000"/>
            <a:headEnd/>
            <a:tailEnd/>
          </a:ln>
        </p:spPr>
        <p:txBody>
          <a:bodyPr tIns="36000" bIns="0" anchor="t" anchorCtr="0"/>
          <a:lstStyle/>
          <a:p>
            <a:pPr>
              <a:defRPr/>
            </a:pPr>
            <a:r>
              <a:rPr kumimoji="0"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2)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人类胚胎干（</a:t>
            </a:r>
            <a:r>
              <a:rPr kumimoji="0"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）细胞</a:t>
            </a:r>
          </a:p>
          <a:p>
            <a:pPr>
              <a:defRPr/>
            </a:pPr>
            <a:r>
              <a:rPr kumimoji="0" lang="zh-CN" alt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（</a:t>
            </a:r>
            <a:r>
              <a:rPr kumimoji="0" lang="en-US" altLang="zh-CN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1998</a:t>
            </a:r>
            <a:r>
              <a:rPr kumimoji="0" lang="zh-CN" alt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年由威斯康星州大学</a:t>
            </a:r>
            <a:r>
              <a:rPr kumimoji="0" lang="en-US" altLang="zh-CN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Thomson</a:t>
            </a:r>
            <a:r>
              <a:rPr kumimoji="0" lang="zh-CN" alt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建立）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从生殖医疗等产生的余剩的胚（胚泡）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中，取出“内细胞团”培养出的干细</a:t>
            </a: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　</a:t>
            </a:r>
            <a:endParaRPr kumimoji="0" lang="en-US" altLang="ja-JP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胞。因为形成畸胎瘤，一般认为其可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以分化为三胚层的任何一方（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=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具有分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化万能性的证据）。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有报告称其可分化形成心肌、神经、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网膜。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如果给予适当的培养条件，可无限地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持续增殖（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=“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细胞株”）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对于该细胞株的建立，依据文部科学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省的指南严格审查，迄今为止在日本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已建立了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3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株。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尚未应用于临床。</a:t>
            </a:r>
          </a:p>
          <a:p>
            <a:pPr algn="ctr">
              <a:defRPr/>
            </a:pPr>
            <a:endParaRPr kumimoji="0"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en-US" altLang="ja-JP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ja-JP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3020219" y="5026173"/>
            <a:ext cx="1551781" cy="257175"/>
          </a:xfrm>
          <a:prstGeom prst="round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6055246" y="2390775"/>
            <a:ext cx="2698229" cy="2910433"/>
          </a:xfrm>
          <a:prstGeom prst="rect">
            <a:avLst/>
          </a:prstGeom>
          <a:solidFill>
            <a:srgbClr val="CDFFD9"/>
          </a:solidFill>
          <a:ln w="9525">
            <a:noFill/>
            <a:miter lim="800000"/>
            <a:headEnd/>
            <a:tailEnd/>
          </a:ln>
        </p:spPr>
        <p:txBody>
          <a:bodyPr tIns="36000" bIns="0" anchor="t" anchorCtr="0"/>
          <a:lstStyle/>
          <a:p>
            <a:pPr>
              <a:defRPr/>
            </a:pPr>
            <a:r>
              <a:rPr kumimoji="0"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3)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人类诱导性多能干（</a:t>
            </a:r>
            <a:r>
              <a:rPr kumimoji="0" lang="en-US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iPS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）细胞</a:t>
            </a:r>
          </a:p>
          <a:p>
            <a:pPr>
              <a:defRPr/>
            </a:pPr>
            <a:r>
              <a:rPr kumimoji="0" lang="en-US" altLang="zh-CN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(2007</a:t>
            </a:r>
            <a:r>
              <a:rPr kumimoji="0" lang="zh-CN" alt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年京都大学山中、威斯康星州大学</a:t>
            </a:r>
            <a:r>
              <a:rPr kumimoji="0" lang="en-US" altLang="zh-CN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Thomson</a:t>
            </a:r>
            <a:r>
              <a:rPr kumimoji="0" lang="zh-CN" alt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同时发表</a:t>
            </a:r>
            <a:r>
              <a:rPr kumimoji="0" lang="en-US" altLang="zh-CN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)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通过将在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细胞内特异表达的基因的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一部分导入成人细胞（皮肤等）建立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的与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细胞同质的细胞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并非是所有导入基因的细胞都成为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en-US" altLang="zh-CN" sz="1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iPS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细胞，只是其中极少一部分在形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态方面与</a:t>
            </a: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细胞类似的细胞被分选，</a:t>
            </a:r>
            <a:endParaRPr kumimoji="0" lang="en-US" altLang="zh-CN" sz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defRPr/>
            </a:pPr>
            <a:r>
              <a:rPr kumimoji="0" lang="ja-JP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作为</a:t>
            </a:r>
            <a:r>
              <a:rPr kumimoji="0" lang="en-US" altLang="zh-CN" sz="1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iPS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细胞株得以建立。</a:t>
            </a:r>
          </a:p>
          <a:p>
            <a:pPr>
              <a:defRPr/>
            </a:pPr>
            <a:r>
              <a:rPr kumimoji="0" lang="en-US" altLang="zh-CN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•</a:t>
            </a:r>
            <a:r>
              <a:rPr kumimoji="0" lang="zh-CN" altLang="en-US" sz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目前，其建立方法仍在不断改善。</a:t>
            </a:r>
          </a:p>
          <a:p>
            <a:pPr>
              <a:defRPr/>
            </a:pPr>
            <a:endParaRPr kumimoji="0" lang="zh-CN" altLang="en-US" sz="1050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en-US" altLang="ja-JP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 algn="ctr">
              <a:defRPr/>
            </a:pPr>
            <a:endParaRPr kumimoji="0" lang="ja-JP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690314" y="6254885"/>
            <a:ext cx="1367086" cy="160506"/>
          </a:xfrm>
          <a:prstGeom prst="rect">
            <a:avLst/>
          </a:prstGeom>
          <a:solidFill>
            <a:srgbClr val="CDFFD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7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间充质干细胞</a:t>
            </a:r>
            <a:endParaRPr kumimoji="0" lang="ja-JP" altLang="en-US" sz="75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3224136" y="6095312"/>
            <a:ext cx="432048" cy="1157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胚泡</a:t>
            </a:r>
            <a:endParaRPr kumimoji="0" lang="ja-JP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3573455" y="5559913"/>
            <a:ext cx="423664" cy="109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取出</a:t>
            </a:r>
            <a:endParaRPr kumimoji="0" lang="ja-JP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4115910" y="5665573"/>
            <a:ext cx="343272" cy="122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CN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zh-CN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</a:t>
            </a:r>
            <a:endParaRPr kumimoji="0" lang="ja-JP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4046590" y="6178963"/>
            <a:ext cx="504056" cy="109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培养皿</a:t>
            </a:r>
            <a:endParaRPr kumimoji="0" lang="ja-JP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4734055" y="5690680"/>
            <a:ext cx="1190090" cy="112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ja-JP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人体</a:t>
            </a:r>
            <a:r>
              <a:rPr kumimoji="0" lang="en-US" altLang="ja-JP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ES</a:t>
            </a:r>
            <a:r>
              <a:rPr kumimoji="0" lang="ja-JP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细胞株（</a:t>
            </a:r>
            <a:r>
              <a:rPr kumimoji="0" lang="en-US" altLang="ja-JP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KhE:S-1</a:t>
            </a:r>
            <a:r>
              <a:rPr kumimoji="0" lang="ja-JP" altLang="en-US" sz="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）</a:t>
            </a:r>
            <a:endParaRPr kumimoji="0" lang="ja-JP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7566203" y="6515617"/>
            <a:ext cx="1008112" cy="1771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ja-JP" sz="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iPS</a:t>
            </a:r>
            <a:r>
              <a:rPr kumimoji="0" lang="zh-CN" altLang="en-US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细胞</a:t>
            </a:r>
            <a:endParaRPr kumimoji="0" lang="ja-JP" alt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6261281" y="6501025"/>
            <a:ext cx="1008112" cy="1829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成纤维细胞</a:t>
            </a:r>
            <a:endParaRPr kumimoji="0" lang="ja-JP" alt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6" name="Text Box 146"/>
          <p:cNvSpPr txBox="1">
            <a:spLocks noChangeArrowheads="1"/>
          </p:cNvSpPr>
          <p:nvPr/>
        </p:nvSpPr>
        <p:spPr bwMode="auto">
          <a:xfrm rot="-2113372">
            <a:off x="1117600" y="889000"/>
            <a:ext cx="946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致癌的危险性</a:t>
            </a:r>
            <a:endParaRPr lang="ja-JP" altLang="en-US" sz="1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05" name="AutoShape 94"/>
          <p:cNvSpPr>
            <a:spLocks noChangeArrowheads="1"/>
          </p:cNvSpPr>
          <p:nvPr/>
        </p:nvSpPr>
        <p:spPr bwMode="auto">
          <a:xfrm>
            <a:off x="1476375" y="1125538"/>
            <a:ext cx="1785938" cy="9366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01" name="AutoShape 95"/>
          <p:cNvSpPr>
            <a:spLocks noChangeArrowheads="1"/>
          </p:cNvSpPr>
          <p:nvPr/>
        </p:nvSpPr>
        <p:spPr bwMode="auto">
          <a:xfrm>
            <a:off x="1476375" y="2363788"/>
            <a:ext cx="4376738" cy="10191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02" name="AutoShape 149"/>
          <p:cNvSpPr>
            <a:spLocks noChangeArrowheads="1"/>
          </p:cNvSpPr>
          <p:nvPr/>
        </p:nvSpPr>
        <p:spPr bwMode="auto">
          <a:xfrm>
            <a:off x="1476375" y="3644900"/>
            <a:ext cx="7142163" cy="13493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1259632" y="188640"/>
            <a:ext cx="67960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干细胞的种类和分化能力</a:t>
            </a:r>
            <a:endParaRPr kumimoji="0" lang="ja-JP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grpSp>
        <p:nvGrpSpPr>
          <p:cNvPr id="23557" name="グループ化 4"/>
          <p:cNvGrpSpPr>
            <a:grpSpLocks/>
          </p:cNvGrpSpPr>
          <p:nvPr/>
        </p:nvGrpSpPr>
        <p:grpSpPr bwMode="auto">
          <a:xfrm>
            <a:off x="1709738" y="1284288"/>
            <a:ext cx="511175" cy="554037"/>
            <a:chOff x="1709737" y="1284287"/>
            <a:chExt cx="511175" cy="554038"/>
          </a:xfrm>
        </p:grpSpPr>
        <p:sp>
          <p:nvSpPr>
            <p:cNvPr id="25666" name="Oval 79"/>
            <p:cNvSpPr>
              <a:spLocks noChangeArrowheads="1"/>
            </p:cNvSpPr>
            <p:nvPr/>
          </p:nvSpPr>
          <p:spPr bwMode="auto">
            <a:xfrm>
              <a:off x="1709737" y="1284287"/>
              <a:ext cx="511175" cy="5540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1000" b="1">
                <a:latin typeface="SimHei" pitchFamily="49" charset="-122"/>
                <a:ea typeface="SimHei" pitchFamily="49" charset="-122"/>
                <a:cs typeface="HGｺﾞｼｯｸM"/>
              </a:endParaRPr>
            </a:p>
          </p:txBody>
        </p:sp>
        <p:sp>
          <p:nvSpPr>
            <p:cNvPr id="25667" name="Oval 80"/>
            <p:cNvSpPr>
              <a:spLocks noChangeArrowheads="1"/>
            </p:cNvSpPr>
            <p:nvPr/>
          </p:nvSpPr>
          <p:spPr bwMode="auto">
            <a:xfrm>
              <a:off x="1855787" y="1441449"/>
              <a:ext cx="219075" cy="2381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1000" b="1">
                <a:latin typeface="SimHei" pitchFamily="49" charset="-122"/>
                <a:ea typeface="SimHei" pitchFamily="49" charset="-122"/>
                <a:cs typeface="HGｺﾞｼｯｸM"/>
              </a:endParaRPr>
            </a:p>
          </p:txBody>
        </p:sp>
      </p:grpSp>
      <p:sp>
        <p:nvSpPr>
          <p:cNvPr id="23558" name="Text Box 89"/>
          <p:cNvSpPr txBox="1">
            <a:spLocks noChangeArrowheads="1"/>
          </p:cNvSpPr>
          <p:nvPr/>
        </p:nvSpPr>
        <p:spPr bwMode="auto">
          <a:xfrm>
            <a:off x="1604963" y="18605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受精卵</a:t>
            </a:r>
          </a:p>
        </p:txBody>
      </p:sp>
      <p:sp>
        <p:nvSpPr>
          <p:cNvPr id="23559" name="Text Box 90"/>
          <p:cNvSpPr txBox="1">
            <a:spLocks noChangeArrowheads="1"/>
          </p:cNvSpPr>
          <p:nvPr/>
        </p:nvSpPr>
        <p:spPr bwMode="auto">
          <a:xfrm>
            <a:off x="2268538" y="1412875"/>
            <a:ext cx="93531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SimHei" pitchFamily="49" charset="-122"/>
                <a:ea typeface="SimHei" pitchFamily="49" charset="-122"/>
              </a:rPr>
              <a:t>全能性</a:t>
            </a:r>
          </a:p>
        </p:txBody>
      </p:sp>
      <p:sp>
        <p:nvSpPr>
          <p:cNvPr id="23560" name="Text Box 91"/>
          <p:cNvSpPr txBox="1">
            <a:spLocks noChangeArrowheads="1"/>
          </p:cNvSpPr>
          <p:nvPr/>
        </p:nvSpPr>
        <p:spPr bwMode="auto">
          <a:xfrm>
            <a:off x="3121025" y="2649538"/>
            <a:ext cx="882650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latin typeface="SimHei" pitchFamily="49" charset="-122"/>
                <a:ea typeface="SimHei" pitchFamily="49" charset="-122"/>
              </a:rPr>
              <a:t>多能性</a:t>
            </a:r>
          </a:p>
        </p:txBody>
      </p:sp>
      <p:grpSp>
        <p:nvGrpSpPr>
          <p:cNvPr id="23561" name="グループ化 2"/>
          <p:cNvGrpSpPr>
            <a:grpSpLocks/>
          </p:cNvGrpSpPr>
          <p:nvPr/>
        </p:nvGrpSpPr>
        <p:grpSpPr bwMode="auto">
          <a:xfrm>
            <a:off x="4976813" y="2508250"/>
            <a:ext cx="512762" cy="552450"/>
            <a:chOff x="4976812" y="2508250"/>
            <a:chExt cx="512763" cy="552450"/>
          </a:xfrm>
        </p:grpSpPr>
        <p:sp>
          <p:nvSpPr>
            <p:cNvPr id="23617" name="Oval 87"/>
            <p:cNvSpPr>
              <a:spLocks noChangeArrowheads="1"/>
            </p:cNvSpPr>
            <p:nvPr/>
          </p:nvSpPr>
          <p:spPr bwMode="auto">
            <a:xfrm>
              <a:off x="4976812" y="2508250"/>
              <a:ext cx="512763" cy="5524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18" name="Oval 88"/>
            <p:cNvSpPr>
              <a:spLocks noChangeArrowheads="1"/>
            </p:cNvSpPr>
            <p:nvPr/>
          </p:nvSpPr>
          <p:spPr bwMode="auto">
            <a:xfrm>
              <a:off x="5122862" y="2667000"/>
              <a:ext cx="220663" cy="236538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62" name="Text Box 92"/>
          <p:cNvSpPr txBox="1">
            <a:spLocks noChangeArrowheads="1"/>
          </p:cNvSpPr>
          <p:nvPr/>
        </p:nvSpPr>
        <p:spPr bwMode="auto">
          <a:xfrm>
            <a:off x="4918075" y="3084513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>
                <a:latin typeface="SimHei" pitchFamily="49" charset="-122"/>
                <a:ea typeface="SimHei" pitchFamily="49" charset="-122"/>
              </a:rPr>
              <a:t>iPS</a:t>
            </a:r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细胞</a:t>
            </a:r>
          </a:p>
        </p:txBody>
      </p:sp>
      <p:grpSp>
        <p:nvGrpSpPr>
          <p:cNvPr id="23563" name="グループ化 1"/>
          <p:cNvGrpSpPr>
            <a:grpSpLocks/>
          </p:cNvGrpSpPr>
          <p:nvPr/>
        </p:nvGrpSpPr>
        <p:grpSpPr bwMode="auto">
          <a:xfrm>
            <a:off x="1708150" y="2508250"/>
            <a:ext cx="512763" cy="554038"/>
            <a:chOff x="1708150" y="2508250"/>
            <a:chExt cx="512762" cy="554037"/>
          </a:xfrm>
        </p:grpSpPr>
        <p:sp>
          <p:nvSpPr>
            <p:cNvPr id="23615" name="Oval 83"/>
            <p:cNvSpPr>
              <a:spLocks noChangeArrowheads="1"/>
            </p:cNvSpPr>
            <p:nvPr/>
          </p:nvSpPr>
          <p:spPr bwMode="auto">
            <a:xfrm>
              <a:off x="1708150" y="2508250"/>
              <a:ext cx="512762" cy="5540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16" name="Oval 84"/>
            <p:cNvSpPr>
              <a:spLocks noChangeArrowheads="1"/>
            </p:cNvSpPr>
            <p:nvPr/>
          </p:nvSpPr>
          <p:spPr bwMode="auto">
            <a:xfrm>
              <a:off x="1854200" y="2667000"/>
              <a:ext cx="220662" cy="238125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64" name="Text Box 93"/>
          <p:cNvSpPr txBox="1">
            <a:spLocks noChangeArrowheads="1"/>
          </p:cNvSpPr>
          <p:nvPr/>
        </p:nvSpPr>
        <p:spPr bwMode="auto">
          <a:xfrm>
            <a:off x="1604963" y="30845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 b="1">
                <a:latin typeface="SimHei" pitchFamily="49" charset="-122"/>
                <a:ea typeface="SimHei" pitchFamily="49" charset="-122"/>
              </a:rPr>
              <a:t>ES</a:t>
            </a:r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细胞</a:t>
            </a:r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65" name="AutoShape 96"/>
          <p:cNvSpPr>
            <a:spLocks noChangeArrowheads="1"/>
          </p:cNvSpPr>
          <p:nvPr/>
        </p:nvSpPr>
        <p:spPr bwMode="auto">
          <a:xfrm flipV="1">
            <a:off x="741363" y="1325563"/>
            <a:ext cx="152400" cy="3487737"/>
          </a:xfrm>
          <a:prstGeom prst="triangle">
            <a:avLst>
              <a:gd name="adj" fmla="val 51083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67" name="Line 100"/>
          <p:cNvSpPr>
            <a:spLocks noChangeShapeType="1"/>
          </p:cNvSpPr>
          <p:nvPr/>
        </p:nvSpPr>
        <p:spPr bwMode="auto">
          <a:xfrm flipH="1">
            <a:off x="596900" y="1325563"/>
            <a:ext cx="4763" cy="384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17" name="AutoShape 101"/>
          <p:cNvSpPr>
            <a:spLocks noChangeArrowheads="1"/>
          </p:cNvSpPr>
          <p:nvPr/>
        </p:nvSpPr>
        <p:spPr bwMode="auto">
          <a:xfrm>
            <a:off x="1841500" y="2116138"/>
            <a:ext cx="146050" cy="238125"/>
          </a:xfrm>
          <a:prstGeom prst="downArrow">
            <a:avLst>
              <a:gd name="adj1" fmla="val 50000"/>
              <a:gd name="adj2" fmla="val 40761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18" name="AutoShape 102"/>
          <p:cNvSpPr>
            <a:spLocks noChangeArrowheads="1"/>
          </p:cNvSpPr>
          <p:nvPr/>
        </p:nvSpPr>
        <p:spPr bwMode="auto">
          <a:xfrm>
            <a:off x="3602038" y="49688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19" name="AutoShape 122"/>
          <p:cNvSpPr>
            <a:spLocks noChangeArrowheads="1"/>
          </p:cNvSpPr>
          <p:nvPr/>
        </p:nvSpPr>
        <p:spPr bwMode="auto">
          <a:xfrm>
            <a:off x="4591050" y="49688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20" name="AutoShape 123"/>
          <p:cNvSpPr>
            <a:spLocks noChangeArrowheads="1"/>
          </p:cNvSpPr>
          <p:nvPr/>
        </p:nvSpPr>
        <p:spPr bwMode="auto">
          <a:xfrm>
            <a:off x="5573713" y="49688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21" name="AutoShape 124"/>
          <p:cNvSpPr>
            <a:spLocks noChangeArrowheads="1"/>
          </p:cNvSpPr>
          <p:nvPr/>
        </p:nvSpPr>
        <p:spPr bwMode="auto">
          <a:xfrm>
            <a:off x="6556375" y="4954588"/>
            <a:ext cx="146050" cy="236537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22" name="AutoShape 125"/>
          <p:cNvSpPr>
            <a:spLocks noChangeArrowheads="1"/>
          </p:cNvSpPr>
          <p:nvPr/>
        </p:nvSpPr>
        <p:spPr bwMode="auto">
          <a:xfrm>
            <a:off x="7561263" y="4954588"/>
            <a:ext cx="146050" cy="236537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3574" name="AutoShape 127"/>
          <p:cNvSpPr>
            <a:spLocks noChangeArrowheads="1"/>
          </p:cNvSpPr>
          <p:nvPr/>
        </p:nvSpPr>
        <p:spPr bwMode="auto">
          <a:xfrm>
            <a:off x="1863725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75" name="Text Box 128"/>
          <p:cNvSpPr txBox="1">
            <a:spLocks noChangeArrowheads="1"/>
          </p:cNvSpPr>
          <p:nvPr/>
        </p:nvSpPr>
        <p:spPr bwMode="auto">
          <a:xfrm>
            <a:off x="4356100" y="35734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SimHei" pitchFamily="49" charset="-122"/>
                <a:ea typeface="SimHei" pitchFamily="49" charset="-122"/>
              </a:rPr>
              <a:t>成体干细胞</a:t>
            </a:r>
          </a:p>
        </p:txBody>
      </p:sp>
      <p:sp>
        <p:nvSpPr>
          <p:cNvPr id="23576" name="Text Box 129"/>
          <p:cNvSpPr txBox="1">
            <a:spLocks noChangeArrowheads="1"/>
          </p:cNvSpPr>
          <p:nvPr/>
        </p:nvSpPr>
        <p:spPr bwMode="auto">
          <a:xfrm>
            <a:off x="1403648" y="5157192"/>
            <a:ext cx="11385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软骨细胞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 腱细胞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成骨细胞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心肌细胞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肝细胞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血管内皮细胞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 脂肪细胞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神经胶质细胞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神经细胞 </a:t>
            </a:r>
          </a:p>
          <a:p>
            <a:pPr>
              <a:lnSpc>
                <a:spcPct val="90000"/>
              </a:lnSpc>
            </a:pP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成纤维细胞</a:t>
            </a:r>
            <a:r>
              <a:rPr lang="ja-JP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　</a:t>
            </a: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等</a:t>
            </a:r>
            <a:r>
              <a:rPr lang="zh-CN" altLang="en-US" sz="1000" dirty="0" smtClean="0">
                <a:latin typeface="SimHei" pitchFamily="49" charset="-122"/>
                <a:ea typeface="SimHei" pitchFamily="49" charset="-122"/>
              </a:rPr>
              <a:t> </a:t>
            </a:r>
            <a:endParaRPr lang="ja-JP" altLang="en-US" sz="1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77" name="Text Box 130"/>
          <p:cNvSpPr txBox="1">
            <a:spLocks noChangeArrowheads="1"/>
          </p:cNvSpPr>
          <p:nvPr/>
        </p:nvSpPr>
        <p:spPr bwMode="auto">
          <a:xfrm>
            <a:off x="3243263" y="5170488"/>
            <a:ext cx="985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神经胶质细胞 </a:t>
            </a:r>
            <a:endParaRPr lang="en-US" altLang="zh-CN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神经细胞</a:t>
            </a: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78" name="Text Box 131"/>
          <p:cNvSpPr txBox="1">
            <a:spLocks noChangeArrowheads="1"/>
          </p:cNvSpPr>
          <p:nvPr/>
        </p:nvSpPr>
        <p:spPr bwMode="auto">
          <a:xfrm>
            <a:off x="4267201" y="5170488"/>
            <a:ext cx="73684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粘膜</a:t>
            </a: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上皮</a:t>
            </a:r>
            <a:endParaRPr lang="en-US" altLang="zh-CN" sz="1000" b="1" dirty="0" smtClean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皮肤</a:t>
            </a: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79" name="Text Box 132"/>
          <p:cNvSpPr txBox="1">
            <a:spLocks noChangeArrowheads="1"/>
          </p:cNvSpPr>
          <p:nvPr/>
        </p:nvSpPr>
        <p:spPr bwMode="auto">
          <a:xfrm>
            <a:off x="5292725" y="5157788"/>
            <a:ext cx="658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肝细胞</a:t>
            </a:r>
          </a:p>
        </p:txBody>
      </p:sp>
      <p:sp>
        <p:nvSpPr>
          <p:cNvPr id="23580" name="Text Box 134"/>
          <p:cNvSpPr txBox="1">
            <a:spLocks noChangeArrowheads="1"/>
          </p:cNvSpPr>
          <p:nvPr/>
        </p:nvSpPr>
        <p:spPr bwMode="auto">
          <a:xfrm>
            <a:off x="6154738" y="5170488"/>
            <a:ext cx="94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血管内皮细胞</a:t>
            </a:r>
          </a:p>
        </p:txBody>
      </p:sp>
      <p:sp>
        <p:nvSpPr>
          <p:cNvPr id="23581" name="Text Box 135"/>
          <p:cNvSpPr txBox="1">
            <a:spLocks noChangeArrowheads="1"/>
          </p:cNvSpPr>
          <p:nvPr/>
        </p:nvSpPr>
        <p:spPr bwMode="auto">
          <a:xfrm>
            <a:off x="7342188" y="5170488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红细胞</a:t>
            </a:r>
          </a:p>
          <a:p>
            <a:pPr algn="ctr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白细胞</a:t>
            </a:r>
          </a:p>
          <a:p>
            <a:pPr algn="ctr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血小板</a:t>
            </a:r>
          </a:p>
        </p:txBody>
      </p:sp>
      <p:grpSp>
        <p:nvGrpSpPr>
          <p:cNvPr id="23582" name="Group 119"/>
          <p:cNvGrpSpPr>
            <a:grpSpLocks/>
          </p:cNvGrpSpPr>
          <p:nvPr/>
        </p:nvGrpSpPr>
        <p:grpSpPr bwMode="auto">
          <a:xfrm>
            <a:off x="3421063" y="3922713"/>
            <a:ext cx="511175" cy="555625"/>
            <a:chOff x="1033" y="2886"/>
            <a:chExt cx="318" cy="318"/>
          </a:xfrm>
        </p:grpSpPr>
        <p:sp>
          <p:nvSpPr>
            <p:cNvPr id="23613" name="Oval 120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14" name="Oval 121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83" name="Text Box 136"/>
          <p:cNvSpPr txBox="1">
            <a:spLocks noChangeArrowheads="1"/>
          </p:cNvSpPr>
          <p:nvPr/>
        </p:nvSpPr>
        <p:spPr bwMode="auto">
          <a:xfrm>
            <a:off x="3276600" y="458152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神经干细胞</a:t>
            </a:r>
          </a:p>
        </p:txBody>
      </p:sp>
      <p:grpSp>
        <p:nvGrpSpPr>
          <p:cNvPr id="23584" name="Group 107"/>
          <p:cNvGrpSpPr>
            <a:grpSpLocks/>
          </p:cNvGrpSpPr>
          <p:nvPr/>
        </p:nvGrpSpPr>
        <p:grpSpPr bwMode="auto">
          <a:xfrm>
            <a:off x="4410075" y="3922713"/>
            <a:ext cx="511175" cy="555625"/>
            <a:chOff x="1033" y="2886"/>
            <a:chExt cx="318" cy="318"/>
          </a:xfrm>
        </p:grpSpPr>
        <p:sp>
          <p:nvSpPr>
            <p:cNvPr id="23611" name="Oval 108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12" name="Oval 109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85" name="Text Box 137"/>
          <p:cNvSpPr txBox="1">
            <a:spLocks noChangeArrowheads="1"/>
          </p:cNvSpPr>
          <p:nvPr/>
        </p:nvSpPr>
        <p:spPr bwMode="auto">
          <a:xfrm>
            <a:off x="4238625" y="461327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上皮干细胞</a:t>
            </a:r>
          </a:p>
        </p:txBody>
      </p:sp>
      <p:grpSp>
        <p:nvGrpSpPr>
          <p:cNvPr id="23586" name="Group 110"/>
          <p:cNvGrpSpPr>
            <a:grpSpLocks/>
          </p:cNvGrpSpPr>
          <p:nvPr/>
        </p:nvGrpSpPr>
        <p:grpSpPr bwMode="auto">
          <a:xfrm>
            <a:off x="5399088" y="3922713"/>
            <a:ext cx="512762" cy="555625"/>
            <a:chOff x="1033" y="2886"/>
            <a:chExt cx="318" cy="318"/>
          </a:xfrm>
        </p:grpSpPr>
        <p:sp>
          <p:nvSpPr>
            <p:cNvPr id="23609" name="Oval 111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10" name="Oval 112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87" name="Text Box 138"/>
          <p:cNvSpPr txBox="1">
            <a:spLocks noChangeArrowheads="1"/>
          </p:cNvSpPr>
          <p:nvPr/>
        </p:nvSpPr>
        <p:spPr bwMode="auto">
          <a:xfrm>
            <a:off x="5318125" y="4613275"/>
            <a:ext cx="692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肝干细胞</a:t>
            </a:r>
          </a:p>
        </p:txBody>
      </p:sp>
      <p:grpSp>
        <p:nvGrpSpPr>
          <p:cNvPr id="23588" name="Group 113"/>
          <p:cNvGrpSpPr>
            <a:grpSpLocks/>
          </p:cNvGrpSpPr>
          <p:nvPr/>
        </p:nvGrpSpPr>
        <p:grpSpPr bwMode="auto">
          <a:xfrm>
            <a:off x="6391275" y="3922713"/>
            <a:ext cx="509588" cy="555625"/>
            <a:chOff x="1033" y="2886"/>
            <a:chExt cx="318" cy="318"/>
          </a:xfrm>
        </p:grpSpPr>
        <p:sp>
          <p:nvSpPr>
            <p:cNvPr id="23607" name="Oval 114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08" name="Oval 115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89" name="Text Box 139"/>
          <p:cNvSpPr txBox="1">
            <a:spLocks noChangeArrowheads="1"/>
          </p:cNvSpPr>
          <p:nvPr/>
        </p:nvSpPr>
        <p:spPr bwMode="auto">
          <a:xfrm>
            <a:off x="6108204" y="4613151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血管内皮干细胞</a:t>
            </a:r>
          </a:p>
        </p:txBody>
      </p:sp>
      <p:grpSp>
        <p:nvGrpSpPr>
          <p:cNvPr id="23590" name="Group 116"/>
          <p:cNvGrpSpPr>
            <a:grpSpLocks/>
          </p:cNvGrpSpPr>
          <p:nvPr/>
        </p:nvGrpSpPr>
        <p:grpSpPr bwMode="auto">
          <a:xfrm>
            <a:off x="7378700" y="3922713"/>
            <a:ext cx="511175" cy="555625"/>
            <a:chOff x="1033" y="2886"/>
            <a:chExt cx="318" cy="318"/>
          </a:xfrm>
        </p:grpSpPr>
        <p:sp>
          <p:nvSpPr>
            <p:cNvPr id="23605" name="Oval 117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3606" name="Oval 118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3591" name="Text Box 140"/>
          <p:cNvSpPr txBox="1">
            <a:spLocks noChangeArrowheads="1"/>
          </p:cNvSpPr>
          <p:nvPr/>
        </p:nvSpPr>
        <p:spPr bwMode="auto">
          <a:xfrm>
            <a:off x="7234238" y="4598988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造血干细胞</a:t>
            </a:r>
          </a:p>
        </p:txBody>
      </p:sp>
      <p:grpSp>
        <p:nvGrpSpPr>
          <p:cNvPr id="23592" name="グループ化 3"/>
          <p:cNvGrpSpPr>
            <a:grpSpLocks/>
          </p:cNvGrpSpPr>
          <p:nvPr/>
        </p:nvGrpSpPr>
        <p:grpSpPr bwMode="auto">
          <a:xfrm>
            <a:off x="2022475" y="3933825"/>
            <a:ext cx="511175" cy="555625"/>
            <a:chOff x="1709737" y="3924300"/>
            <a:chExt cx="511175" cy="555625"/>
          </a:xfrm>
        </p:grpSpPr>
        <p:sp>
          <p:nvSpPr>
            <p:cNvPr id="25650" name="Oval 104"/>
            <p:cNvSpPr>
              <a:spLocks noChangeArrowheads="1"/>
            </p:cNvSpPr>
            <p:nvPr/>
          </p:nvSpPr>
          <p:spPr bwMode="auto">
            <a:xfrm>
              <a:off x="1709737" y="3924300"/>
              <a:ext cx="511175" cy="5556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1000" b="1">
                <a:latin typeface="SimHei" pitchFamily="49" charset="-122"/>
                <a:ea typeface="SimHei" pitchFamily="49" charset="-122"/>
                <a:cs typeface="HGｺﾞｼｯｸM"/>
              </a:endParaRPr>
            </a:p>
          </p:txBody>
        </p:sp>
        <p:sp>
          <p:nvSpPr>
            <p:cNvPr id="25651" name="Oval 105"/>
            <p:cNvSpPr>
              <a:spLocks noChangeArrowheads="1"/>
            </p:cNvSpPr>
            <p:nvPr/>
          </p:nvSpPr>
          <p:spPr bwMode="auto">
            <a:xfrm>
              <a:off x="1855787" y="4083050"/>
              <a:ext cx="219075" cy="239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1000" b="1">
                <a:latin typeface="SimHei" pitchFamily="49" charset="-122"/>
                <a:ea typeface="SimHei" pitchFamily="49" charset="-122"/>
                <a:cs typeface="HGｺﾞｼｯｸM"/>
              </a:endParaRPr>
            </a:p>
          </p:txBody>
        </p:sp>
      </p:grpSp>
      <p:sp>
        <p:nvSpPr>
          <p:cNvPr id="23593" name="Text Box 141"/>
          <p:cNvSpPr txBox="1">
            <a:spLocks noChangeArrowheads="1"/>
          </p:cNvSpPr>
          <p:nvPr/>
        </p:nvSpPr>
        <p:spPr bwMode="auto">
          <a:xfrm>
            <a:off x="1944688" y="4529138"/>
            <a:ext cx="66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间充质干细胞</a:t>
            </a:r>
          </a:p>
        </p:txBody>
      </p:sp>
      <p:sp>
        <p:nvSpPr>
          <p:cNvPr id="23595" name="Text Box 145"/>
          <p:cNvSpPr txBox="1">
            <a:spLocks noChangeArrowheads="1"/>
          </p:cNvSpPr>
          <p:nvPr/>
        </p:nvSpPr>
        <p:spPr bwMode="auto">
          <a:xfrm rot="-2113372">
            <a:off x="799846" y="835775"/>
            <a:ext cx="1073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伦理方面的问题</a:t>
            </a:r>
            <a:endParaRPr lang="ja-JP" altLang="en-US" sz="1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97" name="Text Box 147"/>
          <p:cNvSpPr txBox="1">
            <a:spLocks noChangeArrowheads="1"/>
          </p:cNvSpPr>
          <p:nvPr/>
        </p:nvSpPr>
        <p:spPr bwMode="auto">
          <a:xfrm>
            <a:off x="236538" y="1246188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高</a:t>
            </a:r>
          </a:p>
        </p:txBody>
      </p:sp>
      <p:sp>
        <p:nvSpPr>
          <p:cNvPr id="23598" name="Text Box 148"/>
          <p:cNvSpPr txBox="1">
            <a:spLocks noChangeArrowheads="1"/>
          </p:cNvSpPr>
          <p:nvPr/>
        </p:nvSpPr>
        <p:spPr bwMode="auto">
          <a:xfrm>
            <a:off x="236538" y="4810125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低</a:t>
            </a:r>
          </a:p>
        </p:txBody>
      </p:sp>
      <p:sp>
        <p:nvSpPr>
          <p:cNvPr id="23599" name="AutoShape 101"/>
          <p:cNvSpPr>
            <a:spLocks noChangeArrowheads="1"/>
          </p:cNvSpPr>
          <p:nvPr/>
        </p:nvSpPr>
        <p:spPr bwMode="auto">
          <a:xfrm>
            <a:off x="1841500" y="3382963"/>
            <a:ext cx="146050" cy="238125"/>
          </a:xfrm>
          <a:prstGeom prst="downArrow">
            <a:avLst>
              <a:gd name="adj1" fmla="val 50000"/>
              <a:gd name="adj2" fmla="val 4076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600" name="AutoShape 99"/>
          <p:cNvSpPr>
            <a:spLocks noChangeArrowheads="1"/>
          </p:cNvSpPr>
          <p:nvPr/>
        </p:nvSpPr>
        <p:spPr bwMode="auto">
          <a:xfrm flipV="1">
            <a:off x="1244600" y="1325563"/>
            <a:ext cx="134938" cy="21605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2" name="AutoShape 127"/>
          <p:cNvSpPr>
            <a:spLocks noChangeArrowheads="1"/>
          </p:cNvSpPr>
          <p:nvPr/>
        </p:nvSpPr>
        <p:spPr bwMode="auto">
          <a:xfrm>
            <a:off x="2684463" y="4970463"/>
            <a:ext cx="146050" cy="236537"/>
          </a:xfrm>
          <a:prstGeom prst="downArrow">
            <a:avLst>
              <a:gd name="adj1" fmla="val 50000"/>
              <a:gd name="adj2" fmla="val 40489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17458" name="Text Box 130"/>
          <p:cNvSpPr txBox="1">
            <a:spLocks noChangeArrowheads="1"/>
          </p:cNvSpPr>
          <p:nvPr/>
        </p:nvSpPr>
        <p:spPr bwMode="auto">
          <a:xfrm>
            <a:off x="2483768" y="5157192"/>
            <a:ext cx="8636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骨髓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脾脏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血管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肝脏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小肠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肺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肾 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000" b="1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脑、脊髓 胸腺</a:t>
            </a:r>
            <a:r>
              <a:rPr lang="zh-CN" altLang="en-US" sz="1000" dirty="0">
                <a:solidFill>
                  <a:schemeClr val="tx2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HGｺﾞｼｯｸM"/>
              </a:rPr>
              <a:t> </a:t>
            </a:r>
            <a:endParaRPr lang="ja-JP" altLang="en-US" sz="1000" dirty="0">
              <a:solidFill>
                <a:schemeClr val="tx2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3594" name="Text Box 144"/>
          <p:cNvSpPr txBox="1">
            <a:spLocks noChangeArrowheads="1"/>
          </p:cNvSpPr>
          <p:nvPr/>
        </p:nvSpPr>
        <p:spPr bwMode="auto">
          <a:xfrm rot="-2113372">
            <a:off x="567829" y="909289"/>
            <a:ext cx="692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未分化度</a:t>
            </a:r>
            <a:endParaRPr lang="ja-JP" altLang="en-US" sz="10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566" name="AutoShape 99"/>
          <p:cNvSpPr>
            <a:spLocks noChangeArrowheads="1"/>
          </p:cNvSpPr>
          <p:nvPr/>
        </p:nvSpPr>
        <p:spPr bwMode="auto">
          <a:xfrm flipV="1">
            <a:off x="1001713" y="1325563"/>
            <a:ext cx="134937" cy="21605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5" name="Text Box 146"/>
          <p:cNvSpPr txBox="1">
            <a:spLocks noChangeArrowheads="1"/>
          </p:cNvSpPr>
          <p:nvPr/>
        </p:nvSpPr>
        <p:spPr bwMode="auto">
          <a:xfrm rot="-2113372">
            <a:off x="1117600" y="889000"/>
            <a:ext cx="946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致癌的危险性</a:t>
            </a:r>
          </a:p>
        </p:txBody>
      </p:sp>
      <p:sp>
        <p:nvSpPr>
          <p:cNvPr id="25601" name="AutoShape 95"/>
          <p:cNvSpPr>
            <a:spLocks noChangeArrowheads="1"/>
          </p:cNvSpPr>
          <p:nvPr/>
        </p:nvSpPr>
        <p:spPr bwMode="auto">
          <a:xfrm>
            <a:off x="1476375" y="2363788"/>
            <a:ext cx="4376738" cy="10191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02" name="AutoShape 149"/>
          <p:cNvSpPr>
            <a:spLocks noChangeArrowheads="1"/>
          </p:cNvSpPr>
          <p:nvPr/>
        </p:nvSpPr>
        <p:spPr bwMode="auto">
          <a:xfrm>
            <a:off x="1476375" y="3644900"/>
            <a:ext cx="6176963" cy="13493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1259632" y="188640"/>
            <a:ext cx="67960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干细胞的种类和分化</a:t>
            </a:r>
            <a:r>
              <a:rPr kumimoji="0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HGｺﾞｼｯｸM"/>
              </a:rPr>
              <a:t>能力</a:t>
            </a:r>
            <a:endParaRPr kumimoji="0" lang="ja-JP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sp>
        <p:nvSpPr>
          <p:cNvPr id="25604" name="AutoShape 126"/>
          <p:cNvSpPr>
            <a:spLocks noChangeArrowheads="1"/>
          </p:cNvSpPr>
          <p:nvPr/>
        </p:nvSpPr>
        <p:spPr bwMode="auto">
          <a:xfrm>
            <a:off x="1604963" y="3876675"/>
            <a:ext cx="720725" cy="649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05" name="AutoShape 94"/>
          <p:cNvSpPr>
            <a:spLocks noChangeArrowheads="1"/>
          </p:cNvSpPr>
          <p:nvPr/>
        </p:nvSpPr>
        <p:spPr bwMode="auto">
          <a:xfrm>
            <a:off x="1462088" y="1139825"/>
            <a:ext cx="1785937" cy="9366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000" b="1">
              <a:latin typeface="SimHei" pitchFamily="49" charset="-122"/>
              <a:ea typeface="SimHei" pitchFamily="49" charset="-122"/>
              <a:cs typeface="HGｺﾞｼｯｸM"/>
            </a:endParaRP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1709738" y="1284288"/>
            <a:ext cx="511175" cy="554037"/>
            <a:chOff x="1020" y="890"/>
            <a:chExt cx="322" cy="349"/>
          </a:xfrm>
        </p:grpSpPr>
        <p:sp>
          <p:nvSpPr>
            <p:cNvPr id="25666" name="Oval 79"/>
            <p:cNvSpPr>
              <a:spLocks noChangeArrowheads="1"/>
            </p:cNvSpPr>
            <p:nvPr/>
          </p:nvSpPr>
          <p:spPr bwMode="auto">
            <a:xfrm>
              <a:off x="1020" y="890"/>
              <a:ext cx="322" cy="34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67" name="Oval 80"/>
            <p:cNvSpPr>
              <a:spLocks noChangeArrowheads="1"/>
            </p:cNvSpPr>
            <p:nvPr/>
          </p:nvSpPr>
          <p:spPr bwMode="auto">
            <a:xfrm>
              <a:off x="1112" y="989"/>
              <a:ext cx="138" cy="15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07" name="Text Box 89"/>
          <p:cNvSpPr txBox="1">
            <a:spLocks noChangeArrowheads="1"/>
          </p:cNvSpPr>
          <p:nvPr/>
        </p:nvSpPr>
        <p:spPr bwMode="auto">
          <a:xfrm>
            <a:off x="1604963" y="18605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受精卵</a:t>
            </a:r>
          </a:p>
        </p:txBody>
      </p:sp>
      <p:sp>
        <p:nvSpPr>
          <p:cNvPr id="25608" name="Text Box 90"/>
          <p:cNvSpPr txBox="1">
            <a:spLocks noChangeArrowheads="1"/>
          </p:cNvSpPr>
          <p:nvPr/>
        </p:nvSpPr>
        <p:spPr bwMode="auto">
          <a:xfrm>
            <a:off x="2325688" y="1428750"/>
            <a:ext cx="877887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b="1">
                <a:latin typeface="SimHei" pitchFamily="49" charset="-122"/>
              </a:rPr>
              <a:t>全</a:t>
            </a:r>
            <a:r>
              <a:rPr lang="zh-CN" altLang="en-US" b="1">
                <a:latin typeface="SimHei" pitchFamily="49" charset="-122"/>
                <a:ea typeface="SimHei" pitchFamily="49" charset="-122"/>
              </a:rPr>
              <a:t>能性</a:t>
            </a:r>
          </a:p>
        </p:txBody>
      </p:sp>
      <p:sp>
        <p:nvSpPr>
          <p:cNvPr id="25609" name="Text Box 91"/>
          <p:cNvSpPr txBox="1">
            <a:spLocks noChangeArrowheads="1"/>
          </p:cNvSpPr>
          <p:nvPr/>
        </p:nvSpPr>
        <p:spPr bwMode="auto">
          <a:xfrm>
            <a:off x="3121025" y="2649538"/>
            <a:ext cx="882650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latin typeface="SimHei" pitchFamily="49" charset="-122"/>
                <a:ea typeface="SimHei" pitchFamily="49" charset="-122"/>
              </a:rPr>
              <a:t>多能性</a:t>
            </a:r>
          </a:p>
        </p:txBody>
      </p:sp>
      <p:grpSp>
        <p:nvGrpSpPr>
          <p:cNvPr id="25610" name="Group 13"/>
          <p:cNvGrpSpPr>
            <a:grpSpLocks/>
          </p:cNvGrpSpPr>
          <p:nvPr/>
        </p:nvGrpSpPr>
        <p:grpSpPr bwMode="auto">
          <a:xfrm>
            <a:off x="4976813" y="2508250"/>
            <a:ext cx="512762" cy="552450"/>
            <a:chOff x="3144" y="1661"/>
            <a:chExt cx="323" cy="348"/>
          </a:xfrm>
        </p:grpSpPr>
        <p:sp>
          <p:nvSpPr>
            <p:cNvPr id="25664" name="Oval 87"/>
            <p:cNvSpPr>
              <a:spLocks noChangeArrowheads="1"/>
            </p:cNvSpPr>
            <p:nvPr/>
          </p:nvSpPr>
          <p:spPr bwMode="auto">
            <a:xfrm>
              <a:off x="3144" y="1661"/>
              <a:ext cx="323" cy="3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65" name="Oval 88"/>
            <p:cNvSpPr>
              <a:spLocks noChangeArrowheads="1"/>
            </p:cNvSpPr>
            <p:nvPr/>
          </p:nvSpPr>
          <p:spPr bwMode="auto">
            <a:xfrm>
              <a:off x="3236" y="1761"/>
              <a:ext cx="139" cy="149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11" name="Text Box 92"/>
          <p:cNvSpPr txBox="1">
            <a:spLocks noChangeArrowheads="1"/>
          </p:cNvSpPr>
          <p:nvPr/>
        </p:nvSpPr>
        <p:spPr bwMode="auto">
          <a:xfrm>
            <a:off x="4918075" y="3084513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>
                <a:latin typeface="SimHei" pitchFamily="49" charset="-122"/>
                <a:ea typeface="SimHei" pitchFamily="49" charset="-122"/>
              </a:rPr>
              <a:t>iPS</a:t>
            </a:r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细胞</a:t>
            </a:r>
          </a:p>
        </p:txBody>
      </p:sp>
      <p:grpSp>
        <p:nvGrpSpPr>
          <p:cNvPr id="25612" name="Group 17"/>
          <p:cNvGrpSpPr>
            <a:grpSpLocks/>
          </p:cNvGrpSpPr>
          <p:nvPr/>
        </p:nvGrpSpPr>
        <p:grpSpPr bwMode="auto">
          <a:xfrm>
            <a:off x="1708150" y="2508250"/>
            <a:ext cx="512763" cy="554038"/>
            <a:chOff x="1047" y="1661"/>
            <a:chExt cx="323" cy="349"/>
          </a:xfrm>
        </p:grpSpPr>
        <p:sp>
          <p:nvSpPr>
            <p:cNvPr id="25662" name="Oval 83"/>
            <p:cNvSpPr>
              <a:spLocks noChangeArrowheads="1"/>
            </p:cNvSpPr>
            <p:nvPr/>
          </p:nvSpPr>
          <p:spPr bwMode="auto">
            <a:xfrm>
              <a:off x="1047" y="1661"/>
              <a:ext cx="323" cy="34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63" name="Oval 84"/>
            <p:cNvSpPr>
              <a:spLocks noChangeArrowheads="1"/>
            </p:cNvSpPr>
            <p:nvPr/>
          </p:nvSpPr>
          <p:spPr bwMode="auto">
            <a:xfrm>
              <a:off x="1139" y="1761"/>
              <a:ext cx="139" cy="15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13" name="Text Box 93"/>
          <p:cNvSpPr txBox="1">
            <a:spLocks noChangeArrowheads="1"/>
          </p:cNvSpPr>
          <p:nvPr/>
        </p:nvSpPr>
        <p:spPr bwMode="auto">
          <a:xfrm>
            <a:off x="1604963" y="30845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>
                <a:latin typeface="SimHei" pitchFamily="49" charset="-122"/>
                <a:ea typeface="SimHei" pitchFamily="49" charset="-122"/>
              </a:rPr>
              <a:t>ES</a:t>
            </a:r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细胞</a:t>
            </a:r>
          </a:p>
        </p:txBody>
      </p:sp>
      <p:sp>
        <p:nvSpPr>
          <p:cNvPr id="25616" name="Line 100"/>
          <p:cNvSpPr>
            <a:spLocks noChangeShapeType="1"/>
          </p:cNvSpPr>
          <p:nvPr/>
        </p:nvSpPr>
        <p:spPr bwMode="auto">
          <a:xfrm flipH="1">
            <a:off x="596900" y="1325563"/>
            <a:ext cx="4763" cy="384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17" name="AutoShape 101"/>
          <p:cNvSpPr>
            <a:spLocks noChangeArrowheads="1"/>
          </p:cNvSpPr>
          <p:nvPr/>
        </p:nvSpPr>
        <p:spPr bwMode="auto">
          <a:xfrm>
            <a:off x="1841500" y="2116138"/>
            <a:ext cx="146050" cy="238125"/>
          </a:xfrm>
          <a:prstGeom prst="downArrow">
            <a:avLst>
              <a:gd name="adj1" fmla="val 50000"/>
              <a:gd name="adj2" fmla="val 4076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18" name="AutoShape 102"/>
          <p:cNvSpPr>
            <a:spLocks noChangeArrowheads="1"/>
          </p:cNvSpPr>
          <p:nvPr/>
        </p:nvSpPr>
        <p:spPr bwMode="auto">
          <a:xfrm>
            <a:off x="2828925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19" name="AutoShape 122"/>
          <p:cNvSpPr>
            <a:spLocks noChangeArrowheads="1"/>
          </p:cNvSpPr>
          <p:nvPr/>
        </p:nvSpPr>
        <p:spPr bwMode="auto">
          <a:xfrm>
            <a:off x="3830638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0" name="AutoShape 123"/>
          <p:cNvSpPr>
            <a:spLocks noChangeArrowheads="1"/>
          </p:cNvSpPr>
          <p:nvPr/>
        </p:nvSpPr>
        <p:spPr bwMode="auto">
          <a:xfrm>
            <a:off x="4813300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1" name="AutoShape 124"/>
          <p:cNvSpPr>
            <a:spLocks noChangeArrowheads="1"/>
          </p:cNvSpPr>
          <p:nvPr/>
        </p:nvSpPr>
        <p:spPr bwMode="auto">
          <a:xfrm>
            <a:off x="5895975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2" name="AutoShape 125"/>
          <p:cNvSpPr>
            <a:spLocks noChangeArrowheads="1"/>
          </p:cNvSpPr>
          <p:nvPr/>
        </p:nvSpPr>
        <p:spPr bwMode="auto">
          <a:xfrm>
            <a:off x="6900863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3" name="AutoShape 127"/>
          <p:cNvSpPr>
            <a:spLocks noChangeArrowheads="1"/>
          </p:cNvSpPr>
          <p:nvPr/>
        </p:nvSpPr>
        <p:spPr bwMode="auto">
          <a:xfrm>
            <a:off x="1863725" y="4956175"/>
            <a:ext cx="146050" cy="236538"/>
          </a:xfrm>
          <a:prstGeom prst="downArrow">
            <a:avLst>
              <a:gd name="adj1" fmla="val 50000"/>
              <a:gd name="adj2" fmla="val 40489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4" name="Text Box 128"/>
          <p:cNvSpPr txBox="1">
            <a:spLocks noChangeArrowheads="1"/>
          </p:cNvSpPr>
          <p:nvPr/>
        </p:nvSpPr>
        <p:spPr bwMode="auto">
          <a:xfrm>
            <a:off x="3851275" y="3573463"/>
            <a:ext cx="1335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SimHei" pitchFamily="49" charset="-122"/>
                <a:ea typeface="SimHei" pitchFamily="49" charset="-122"/>
              </a:rPr>
              <a:t>成体干细胞</a:t>
            </a:r>
          </a:p>
        </p:txBody>
      </p:sp>
      <p:sp>
        <p:nvSpPr>
          <p:cNvPr id="25625" name="Text Box 129"/>
          <p:cNvSpPr txBox="1">
            <a:spLocks noChangeArrowheads="1"/>
          </p:cNvSpPr>
          <p:nvPr/>
        </p:nvSpPr>
        <p:spPr bwMode="auto">
          <a:xfrm>
            <a:off x="1403350" y="5172075"/>
            <a:ext cx="11524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软骨细胞</a:t>
            </a:r>
          </a:p>
          <a:p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腱细胞 </a:t>
            </a:r>
            <a:endParaRPr lang="zh-CN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骨细胞</a:t>
            </a: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心肌细胞 </a:t>
            </a: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肝细胞 </a:t>
            </a: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肾细胞</a:t>
            </a:r>
          </a:p>
          <a:p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脂肪细胞</a:t>
            </a:r>
            <a:endParaRPr lang="zh-CN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神经胶质细胞 </a:t>
            </a:r>
          </a:p>
          <a:p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神经细胞 </a:t>
            </a:r>
          </a:p>
          <a:p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成纤维细胞</a:t>
            </a:r>
            <a:r>
              <a:rPr lang="ja-JP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　</a:t>
            </a: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等</a:t>
            </a: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6" name="Text Box 130"/>
          <p:cNvSpPr txBox="1">
            <a:spLocks noChangeArrowheads="1"/>
          </p:cNvSpPr>
          <p:nvPr/>
        </p:nvSpPr>
        <p:spPr bwMode="auto">
          <a:xfrm>
            <a:off x="2470150" y="5172075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神经胶质细胞</a:t>
            </a:r>
            <a:endParaRPr lang="en-US" altLang="zh-CN" sz="1000" b="1" dirty="0" smtClean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神经细胞</a:t>
            </a: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7" name="Text Box 131"/>
          <p:cNvSpPr txBox="1">
            <a:spLocks noChangeArrowheads="1"/>
          </p:cNvSpPr>
          <p:nvPr/>
        </p:nvSpPr>
        <p:spPr bwMode="auto">
          <a:xfrm>
            <a:off x="3506788" y="5172075"/>
            <a:ext cx="792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1000" b="1" dirty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粘膜</a:t>
            </a: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上皮</a:t>
            </a:r>
            <a:endParaRPr lang="en-US" altLang="zh-CN" sz="1000" b="1" dirty="0" smtClean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zh-CN" altLang="en-US" sz="1000" b="1" dirty="0" smtClean="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皮肤</a:t>
            </a: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</a:pPr>
            <a:endParaRPr lang="ja-JP" altLang="en-US" sz="1000" b="1" dirty="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28" name="Text Box 132"/>
          <p:cNvSpPr txBox="1">
            <a:spLocks noChangeArrowheads="1"/>
          </p:cNvSpPr>
          <p:nvPr/>
        </p:nvSpPr>
        <p:spPr bwMode="auto">
          <a:xfrm>
            <a:off x="4557713" y="5172075"/>
            <a:ext cx="658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肝细胞</a:t>
            </a:r>
          </a:p>
        </p:txBody>
      </p:sp>
      <p:sp>
        <p:nvSpPr>
          <p:cNvPr id="25629" name="Text Box 134"/>
          <p:cNvSpPr txBox="1">
            <a:spLocks noChangeArrowheads="1"/>
          </p:cNvSpPr>
          <p:nvPr/>
        </p:nvSpPr>
        <p:spPr bwMode="auto">
          <a:xfrm>
            <a:off x="5494338" y="5172075"/>
            <a:ext cx="94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血管内皮细胞</a:t>
            </a:r>
          </a:p>
        </p:txBody>
      </p:sp>
      <p:sp>
        <p:nvSpPr>
          <p:cNvPr id="25630" name="Text Box 135"/>
          <p:cNvSpPr txBox="1">
            <a:spLocks noChangeArrowheads="1"/>
          </p:cNvSpPr>
          <p:nvPr/>
        </p:nvSpPr>
        <p:spPr bwMode="auto">
          <a:xfrm>
            <a:off x="6681788" y="5172075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红细胞</a:t>
            </a:r>
          </a:p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白细胞</a:t>
            </a:r>
          </a:p>
          <a:p>
            <a:pPr algn="ctr">
              <a:lnSpc>
                <a:spcPct val="90000"/>
              </a:lnSpc>
            </a:pPr>
            <a:r>
              <a:rPr lang="zh-CN" altLang="en-US" sz="1000" b="1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血小板</a:t>
            </a:r>
          </a:p>
        </p:txBody>
      </p:sp>
      <p:grpSp>
        <p:nvGrpSpPr>
          <p:cNvPr id="25631" name="Group 119"/>
          <p:cNvGrpSpPr>
            <a:grpSpLocks/>
          </p:cNvGrpSpPr>
          <p:nvPr/>
        </p:nvGrpSpPr>
        <p:grpSpPr bwMode="auto">
          <a:xfrm>
            <a:off x="2646363" y="3924300"/>
            <a:ext cx="511175" cy="555625"/>
            <a:chOff x="1033" y="2886"/>
            <a:chExt cx="318" cy="318"/>
          </a:xfrm>
        </p:grpSpPr>
        <p:sp>
          <p:nvSpPr>
            <p:cNvPr id="25660" name="Oval 120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61" name="Oval 121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32" name="Text Box 136"/>
          <p:cNvSpPr txBox="1">
            <a:spLocks noChangeArrowheads="1"/>
          </p:cNvSpPr>
          <p:nvPr/>
        </p:nvSpPr>
        <p:spPr bwMode="auto">
          <a:xfrm>
            <a:off x="2541588" y="460057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神经干细胞</a:t>
            </a:r>
          </a:p>
        </p:txBody>
      </p:sp>
      <p:grpSp>
        <p:nvGrpSpPr>
          <p:cNvPr id="25633" name="Group 107"/>
          <p:cNvGrpSpPr>
            <a:grpSpLocks/>
          </p:cNvGrpSpPr>
          <p:nvPr/>
        </p:nvGrpSpPr>
        <p:grpSpPr bwMode="auto">
          <a:xfrm>
            <a:off x="3648075" y="3924300"/>
            <a:ext cx="511175" cy="555625"/>
            <a:chOff x="1033" y="2886"/>
            <a:chExt cx="318" cy="318"/>
          </a:xfrm>
        </p:grpSpPr>
        <p:sp>
          <p:nvSpPr>
            <p:cNvPr id="25658" name="Oval 108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59" name="Oval 109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34" name="Text Box 137"/>
          <p:cNvSpPr txBox="1">
            <a:spLocks noChangeArrowheads="1"/>
          </p:cNvSpPr>
          <p:nvPr/>
        </p:nvSpPr>
        <p:spPr bwMode="auto">
          <a:xfrm>
            <a:off x="3478213" y="460057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上皮干细胞</a:t>
            </a:r>
          </a:p>
        </p:txBody>
      </p:sp>
      <p:grpSp>
        <p:nvGrpSpPr>
          <p:cNvPr id="25635" name="Group 110"/>
          <p:cNvGrpSpPr>
            <a:grpSpLocks/>
          </p:cNvGrpSpPr>
          <p:nvPr/>
        </p:nvGrpSpPr>
        <p:grpSpPr bwMode="auto">
          <a:xfrm>
            <a:off x="4657725" y="3924300"/>
            <a:ext cx="512763" cy="555625"/>
            <a:chOff x="1033" y="2886"/>
            <a:chExt cx="318" cy="318"/>
          </a:xfrm>
        </p:grpSpPr>
        <p:sp>
          <p:nvSpPr>
            <p:cNvPr id="25656" name="Oval 111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57" name="Oval 112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36" name="Text Box 138"/>
          <p:cNvSpPr txBox="1">
            <a:spLocks noChangeArrowheads="1"/>
          </p:cNvSpPr>
          <p:nvPr/>
        </p:nvSpPr>
        <p:spPr bwMode="auto">
          <a:xfrm>
            <a:off x="4557713" y="4600575"/>
            <a:ext cx="692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肝干细胞</a:t>
            </a:r>
          </a:p>
        </p:txBody>
      </p:sp>
      <p:grpSp>
        <p:nvGrpSpPr>
          <p:cNvPr id="25637" name="Group 113"/>
          <p:cNvGrpSpPr>
            <a:grpSpLocks/>
          </p:cNvGrpSpPr>
          <p:nvPr/>
        </p:nvGrpSpPr>
        <p:grpSpPr bwMode="auto">
          <a:xfrm>
            <a:off x="5713413" y="3924300"/>
            <a:ext cx="509587" cy="555625"/>
            <a:chOff x="1033" y="2886"/>
            <a:chExt cx="318" cy="318"/>
          </a:xfrm>
        </p:grpSpPr>
        <p:sp>
          <p:nvSpPr>
            <p:cNvPr id="25654" name="Oval 114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55" name="Oval 115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38" name="Text Box 139"/>
          <p:cNvSpPr txBox="1">
            <a:spLocks noChangeArrowheads="1"/>
          </p:cNvSpPr>
          <p:nvPr/>
        </p:nvSpPr>
        <p:spPr bwMode="auto">
          <a:xfrm>
            <a:off x="5429399" y="4604023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血管内皮干细胞</a:t>
            </a:r>
          </a:p>
        </p:txBody>
      </p:sp>
      <p:grpSp>
        <p:nvGrpSpPr>
          <p:cNvPr id="25639" name="Group 116"/>
          <p:cNvGrpSpPr>
            <a:grpSpLocks/>
          </p:cNvGrpSpPr>
          <p:nvPr/>
        </p:nvGrpSpPr>
        <p:grpSpPr bwMode="auto">
          <a:xfrm>
            <a:off x="6718300" y="3924300"/>
            <a:ext cx="511175" cy="555625"/>
            <a:chOff x="1033" y="2886"/>
            <a:chExt cx="318" cy="318"/>
          </a:xfrm>
        </p:grpSpPr>
        <p:sp>
          <p:nvSpPr>
            <p:cNvPr id="25652" name="Oval 117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53" name="Oval 118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40" name="Text Box 140"/>
          <p:cNvSpPr txBox="1">
            <a:spLocks noChangeArrowheads="1"/>
          </p:cNvSpPr>
          <p:nvPr/>
        </p:nvSpPr>
        <p:spPr bwMode="auto">
          <a:xfrm>
            <a:off x="6573838" y="460057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造血干细胞</a:t>
            </a:r>
          </a:p>
        </p:txBody>
      </p:sp>
      <p:grpSp>
        <p:nvGrpSpPr>
          <p:cNvPr id="25641" name="Group 106"/>
          <p:cNvGrpSpPr>
            <a:grpSpLocks/>
          </p:cNvGrpSpPr>
          <p:nvPr/>
        </p:nvGrpSpPr>
        <p:grpSpPr bwMode="auto">
          <a:xfrm>
            <a:off x="1709738" y="3924300"/>
            <a:ext cx="511175" cy="555625"/>
            <a:chOff x="1033" y="2886"/>
            <a:chExt cx="318" cy="318"/>
          </a:xfrm>
        </p:grpSpPr>
        <p:sp>
          <p:nvSpPr>
            <p:cNvPr id="25650" name="Oval 104"/>
            <p:cNvSpPr>
              <a:spLocks noChangeArrowheads="1"/>
            </p:cNvSpPr>
            <p:nvPr/>
          </p:nvSpPr>
          <p:spPr bwMode="auto">
            <a:xfrm>
              <a:off x="1033" y="2886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5651" name="Oval 105"/>
            <p:cNvSpPr>
              <a:spLocks noChangeArrowheads="1"/>
            </p:cNvSpPr>
            <p:nvPr/>
          </p:nvSpPr>
          <p:spPr bwMode="auto">
            <a:xfrm>
              <a:off x="1124" y="2977"/>
              <a:ext cx="136" cy="13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 b="1"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25642" name="Text Box 141"/>
          <p:cNvSpPr txBox="1">
            <a:spLocks noChangeArrowheads="1"/>
          </p:cNvSpPr>
          <p:nvPr/>
        </p:nvSpPr>
        <p:spPr bwMode="auto">
          <a:xfrm>
            <a:off x="1603375" y="4524375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间充质干细胞</a:t>
            </a:r>
          </a:p>
        </p:txBody>
      </p:sp>
      <p:sp>
        <p:nvSpPr>
          <p:cNvPr id="25644" name="Text Box 145"/>
          <p:cNvSpPr txBox="1">
            <a:spLocks noChangeArrowheads="1"/>
          </p:cNvSpPr>
          <p:nvPr/>
        </p:nvSpPr>
        <p:spPr bwMode="auto">
          <a:xfrm rot="-2113372">
            <a:off x="788988" y="855663"/>
            <a:ext cx="1073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伦理方面的问题</a:t>
            </a:r>
          </a:p>
        </p:txBody>
      </p:sp>
      <p:sp>
        <p:nvSpPr>
          <p:cNvPr id="25646" name="Text Box 147"/>
          <p:cNvSpPr txBox="1">
            <a:spLocks noChangeArrowheads="1"/>
          </p:cNvSpPr>
          <p:nvPr/>
        </p:nvSpPr>
        <p:spPr bwMode="auto">
          <a:xfrm>
            <a:off x="236538" y="1246188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高</a:t>
            </a:r>
          </a:p>
        </p:txBody>
      </p:sp>
      <p:sp>
        <p:nvSpPr>
          <p:cNvPr id="25647" name="Text Box 148"/>
          <p:cNvSpPr txBox="1">
            <a:spLocks noChangeArrowheads="1"/>
          </p:cNvSpPr>
          <p:nvPr/>
        </p:nvSpPr>
        <p:spPr bwMode="auto">
          <a:xfrm>
            <a:off x="236538" y="4810125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SimHei" pitchFamily="49" charset="-122"/>
                <a:ea typeface="SimHei" pitchFamily="49" charset="-122"/>
              </a:rPr>
              <a:t>低</a:t>
            </a:r>
          </a:p>
        </p:txBody>
      </p:sp>
      <p:sp>
        <p:nvSpPr>
          <p:cNvPr id="25648" name="AutoShape 101"/>
          <p:cNvSpPr>
            <a:spLocks noChangeArrowheads="1"/>
          </p:cNvSpPr>
          <p:nvPr/>
        </p:nvSpPr>
        <p:spPr bwMode="auto">
          <a:xfrm>
            <a:off x="1841500" y="3382963"/>
            <a:ext cx="146050" cy="238125"/>
          </a:xfrm>
          <a:prstGeom prst="downArrow">
            <a:avLst>
              <a:gd name="adj1" fmla="val 50000"/>
              <a:gd name="adj2" fmla="val 4076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49" name="AutoShape 99"/>
          <p:cNvSpPr>
            <a:spLocks noChangeArrowheads="1"/>
          </p:cNvSpPr>
          <p:nvPr/>
        </p:nvSpPr>
        <p:spPr bwMode="auto">
          <a:xfrm flipV="1">
            <a:off x="1244600" y="1325563"/>
            <a:ext cx="134938" cy="21605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43" name="Text Box 144"/>
          <p:cNvSpPr txBox="1">
            <a:spLocks noChangeArrowheads="1"/>
          </p:cNvSpPr>
          <p:nvPr/>
        </p:nvSpPr>
        <p:spPr bwMode="auto">
          <a:xfrm rot="-2113372">
            <a:off x="595313" y="930275"/>
            <a:ext cx="692150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SimHei" pitchFamily="49" charset="-122"/>
                <a:ea typeface="SimHei" pitchFamily="49" charset="-122"/>
              </a:rPr>
              <a:t>未分化度</a:t>
            </a:r>
          </a:p>
        </p:txBody>
      </p:sp>
      <p:sp>
        <p:nvSpPr>
          <p:cNvPr id="25615" name="AutoShape 99"/>
          <p:cNvSpPr>
            <a:spLocks noChangeArrowheads="1"/>
          </p:cNvSpPr>
          <p:nvPr/>
        </p:nvSpPr>
        <p:spPr bwMode="auto">
          <a:xfrm flipV="1">
            <a:off x="1001713" y="1325563"/>
            <a:ext cx="134937" cy="21605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14" name="AutoShape 96"/>
          <p:cNvSpPr>
            <a:spLocks noChangeArrowheads="1"/>
          </p:cNvSpPr>
          <p:nvPr/>
        </p:nvSpPr>
        <p:spPr bwMode="auto">
          <a:xfrm flipV="1">
            <a:off x="741363" y="1325563"/>
            <a:ext cx="152400" cy="3487737"/>
          </a:xfrm>
          <a:prstGeom prst="triangle">
            <a:avLst>
              <a:gd name="adj" fmla="val 51083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ja-JP" altLang="en-US" sz="1000" b="1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1728</Words>
  <Application>Microsoft Office PowerPoint</Application>
  <PresentationFormat>画面に合わせる (4:3)</PresentationFormat>
  <Paragraphs>650</Paragraphs>
  <Slides>58</Slides>
  <Notes>58</Notes>
  <HiddenSlides>4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0" baseType="lpstr">
      <vt:lpstr>スリップストリーム</vt:lpstr>
      <vt:lpstr>ワークシート</vt:lpstr>
      <vt:lpstr>PowerPoint プレゼンテーション</vt:lpstr>
      <vt:lpstr>前言　1/2</vt:lpstr>
      <vt:lpstr>前言　2/2</vt:lpstr>
      <vt:lpstr>PowerPoint プレゼンテーション</vt:lpstr>
      <vt:lpstr>（１）所谓再生医疗　1/2 </vt:lpstr>
      <vt:lpstr>（１）所谓再生医疗　2/2 </vt:lpstr>
      <vt:lpstr>PowerPoint プレゼンテーション</vt:lpstr>
      <vt:lpstr>PowerPoint プレゼンテーション</vt:lpstr>
      <vt:lpstr>PowerPoint プレゼンテーション</vt:lpstr>
      <vt:lpstr>脂肪干细胞的优势</vt:lpstr>
      <vt:lpstr>（２）“使用脂肪干细胞的再生医疗”的目的 1/3</vt:lpstr>
      <vt:lpstr>（２）“使用脂肪干细胞的再生医疗”的目的 2/3</vt:lpstr>
      <vt:lpstr>（２）“使用脂肪干细胞的再生医疗”的目的 3/3</vt:lpstr>
      <vt:lpstr>脂肪干细胞治疗的适应症和可能性</vt:lpstr>
      <vt:lpstr>脂肪干细胞的全球疗效动向</vt:lpstr>
      <vt:lpstr>共同研究</vt:lpstr>
      <vt:lpstr>共同研究</vt:lpstr>
      <vt:lpstr>再生医疗治疗的流程</vt:lpstr>
      <vt:lpstr>（３）“使用脂肪干细胞的再生医疗”的实施方法　 1/9</vt:lpstr>
      <vt:lpstr>PowerPoint プレゼンテーション</vt:lpstr>
      <vt:lpstr>（３） “使用脂肪干细胞的再生医疗”的实施方法　 2/9</vt:lpstr>
      <vt:lpstr>（３） “使用脂肪干细胞的再生医疗”的实施方法　 3/9</vt:lpstr>
      <vt:lpstr>（３） “使用脂肪干细胞的再生医疗”的实施方法 4/9</vt:lpstr>
      <vt:lpstr>（３） “使用脂肪干细胞的再生医疗”的实施方法 5/9</vt:lpstr>
      <vt:lpstr>溯源体系 ～制造管理和质量管理</vt:lpstr>
      <vt:lpstr>PowerPoint プレゼンテーション</vt:lpstr>
      <vt:lpstr>（３） “使用脂肪干细胞的再生医疗”的实施方法 6/9</vt:lpstr>
      <vt:lpstr>（３） “使用脂肪干细胞的再生医疗”的实施方法　 7/9</vt:lpstr>
      <vt:lpstr>（３） “使用脂肪干细胞的再生医疗”的实施方法　 8/9</vt:lpstr>
      <vt:lpstr>（３） “使用脂肪干细胞的再生医疗”的实施方法　 9/9</vt:lpstr>
      <vt:lpstr>PowerPoint プレゼンテーション</vt:lpstr>
      <vt:lpstr>PowerPoint プレゼンテーション</vt:lpstr>
      <vt:lpstr>（４）安全性以及预想的并发症、副作用　1/6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（５）关于本疗法的实施和取消   </vt:lpstr>
      <vt:lpstr>（６）中止本疗法的情况下  </vt:lpstr>
      <vt:lpstr>PowerPoint プレゼンテーション</vt:lpstr>
      <vt:lpstr>（８）关于本治疗过程中新出现的相关情报   </vt:lpstr>
      <vt:lpstr>（９）关于采集的各种细胞的保存和今后的利用  </vt:lpstr>
      <vt:lpstr>（１０）万一因本疗法健康受到损害时，以及因并发症而长期住院时的治疗费和补偿    </vt:lpstr>
      <vt:lpstr>（１１）关于费用负担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病　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脂肪由来幹細胞を用いた再生医療についての 事前説明</dc:title>
  <dc:creator>MSC</dc:creator>
  <cp:lastModifiedBy>sakai</cp:lastModifiedBy>
  <cp:revision>308</cp:revision>
  <dcterms:created xsi:type="dcterms:W3CDTF">2011-05-10T02:52:30Z</dcterms:created>
  <dcterms:modified xsi:type="dcterms:W3CDTF">2013-06-10T04:59:54Z</dcterms:modified>
</cp:coreProperties>
</file>